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7" r:id="rId2"/>
    <p:sldId id="303" r:id="rId3"/>
    <p:sldId id="294" r:id="rId4"/>
    <p:sldId id="296" r:id="rId5"/>
    <p:sldId id="297" r:id="rId6"/>
    <p:sldId id="295" r:id="rId7"/>
    <p:sldId id="298" r:id="rId8"/>
    <p:sldId id="258" r:id="rId9"/>
    <p:sldId id="259" r:id="rId10"/>
    <p:sldId id="260" r:id="rId11"/>
    <p:sldId id="261" r:id="rId12"/>
    <p:sldId id="262" r:id="rId13"/>
    <p:sldId id="263" r:id="rId14"/>
    <p:sldId id="305" r:id="rId15"/>
    <p:sldId id="264" r:id="rId16"/>
    <p:sldId id="265" r:id="rId17"/>
    <p:sldId id="266" r:id="rId18"/>
    <p:sldId id="267" r:id="rId19"/>
    <p:sldId id="269" r:id="rId20"/>
    <p:sldId id="270" r:id="rId21"/>
    <p:sldId id="292" r:id="rId22"/>
  </p:sldIdLst>
  <p:sldSz cx="10080625" cy="7559675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386" y="-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400" b="1" i="0" u="none" strike="noStrike">
              <a:ln>
                <a:noFill/>
              </a:ln>
              <a:solidFill>
                <a:srgbClr val="FFFFFF"/>
              </a:solidFill>
              <a:latin typeface="Verdana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279055" y="0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400" b="1" i="0" u="none" strike="noStrike">
              <a:ln>
                <a:noFill/>
              </a:ln>
              <a:solidFill>
                <a:srgbClr val="FFFFFF"/>
              </a:solidFill>
              <a:latin typeface="Verdana" pitchFamily="34"/>
              <a:ea typeface="Arial Unicode MS" pitchFamily="2"/>
              <a:cs typeface="Tahoma" pitchFamily="2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0" y="10157659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400" b="1" i="0" u="none" strike="noStrike">
              <a:ln>
                <a:noFill/>
              </a:ln>
              <a:solidFill>
                <a:srgbClr val="FFFFFF"/>
              </a:solidFill>
              <a:latin typeface="Verdana" pitchFamily="34"/>
              <a:ea typeface="Arial Unicode MS" pitchFamily="2"/>
              <a:cs typeface="Tahoma" pitchFamily="2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279055" y="10157659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B258BA53-512D-46BA-B3B0-C003044F4C6F}" type="slidenum">
              <a:t>‹#›</a:t>
            </a:fld>
            <a:endParaRPr lang="en-US" sz="1400" b="1" i="0" u="none" strike="noStrike">
              <a:ln>
                <a:noFill/>
              </a:ln>
              <a:solidFill>
                <a:srgbClr val="FFFFFF"/>
              </a:solidFill>
              <a:latin typeface="Verdana" pitchFamily="34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92968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4" name="Symbol zastępczy nagłówka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GB" sz="1400" b="1">
                <a:solidFill>
                  <a:srgbClr val="FFFFFF"/>
                </a:solidFill>
                <a:latin typeface="Verdana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US" sz="1400" b="1">
                <a:solidFill>
                  <a:srgbClr val="FFFFFF"/>
                </a:solidFill>
                <a:latin typeface="Verdana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algn="ctr" rtl="0" hangingPunct="0">
              <a:buNone/>
              <a:tabLst/>
              <a:defRPr lang="en-GB" sz="1400" b="1">
                <a:solidFill>
                  <a:srgbClr val="FFFFFF"/>
                </a:solidFill>
                <a:latin typeface="Verdana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algn="r" rtl="0" hangingPunct="0">
              <a:buNone/>
              <a:tabLst/>
              <a:defRPr lang="en-GB" sz="1400" b="1">
                <a:solidFill>
                  <a:srgbClr val="FFFFFF"/>
                </a:solidFill>
                <a:latin typeface="Verdana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fld id="{16E3254C-6373-46B5-A650-955529934D1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133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>
        <a:ln>
          <a:noFill/>
        </a:ln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810" kern="120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810" kern="120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810" kern="120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810" kern="120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810" kern="120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4278240" y="10156680"/>
            <a:ext cx="3279959" cy="533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2B5FADF4-28CF-4FAD-A505-A0BAB1EF9D6A}" type="slidenum">
              <a:t>21</a:t>
            </a:fld>
            <a:endParaRPr lang="en-GB" sz="1400" b="0" i="0" u="none" strike="noStrike">
              <a:ln>
                <a:noFill/>
              </a:ln>
              <a:solidFill>
                <a:srgbClr val="FFFFFF"/>
              </a:solidFill>
              <a:latin typeface="Verdana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Symbol zastępczy obrazu slajdu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Symbol zastępczy notatek 3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810" kern="120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810" kern="120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810" kern="120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810" kern="120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810" kern="120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810" kern="120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810" kern="120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810" kern="120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810" kern="1200">
              <a:latin typeface="Albany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4F4750-E2CE-4FFD-B4B2-76A2F54A48F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8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760FF9-02A9-4127-8D17-1F14EA7CC7A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9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EE5A0E1-9261-4677-A891-31AD04E837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0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DCE420-7AEB-411C-8020-3B955B62BC2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E55596-D324-4846-A227-F1A27DCF20C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9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723242-962C-4B3A-BF52-546155363C7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8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58FD48-7F21-4B37-A367-11FD38B5176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7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CC23D6-CCD5-4890-B645-E5E19EC14B4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5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2FBB886-BF11-4535-A0A7-CD22DCA740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0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DA00AC-A840-46BD-80B4-00A57DD3BAF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1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F22366-51F2-4E63-B3EF-2CF777CF5F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2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7C150C94-EC5C-4B25-8788-AAD58E2EB184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800" b="0" i="0" u="none" strike="noStrike" kern="1200">
          <a:ln>
            <a:noFill/>
          </a:ln>
          <a:latin typeface="Verdana" pitchFamily="34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2"/>
        </a:spcAft>
        <a:tabLst/>
        <a:defRPr lang="en-US" sz="3200" b="0" i="0" u="none" strike="noStrike" kern="1200">
          <a:ln>
            <a:noFill/>
          </a:ln>
          <a:latin typeface="Verdana" pitchFamily="34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8233133-3D12-4044-A1D2-A6AA4FCC3183}" type="slidenum">
              <a:t>1</a:t>
            </a:fld>
            <a:endParaRPr lang="en-US"/>
          </a:p>
        </p:txBody>
      </p:sp>
      <p:sp>
        <p:nvSpPr>
          <p:cNvPr id="2" name="Symbol zastępczy tekstu 1"/>
          <p:cNvSpPr txBox="1">
            <a:spLocks noGrp="1"/>
          </p:cNvSpPr>
          <p:nvPr>
            <p:ph type="body" idx="4294967295"/>
          </p:nvPr>
        </p:nvSpPr>
        <p:spPr>
          <a:xfrm>
            <a:off x="503999" y="323453"/>
            <a:ext cx="9071640" cy="7238347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9pPr>
          </a:lstStyle>
          <a:p>
            <a:pPr lvl="0" algn="ctr">
              <a:buNone/>
            </a:pPr>
            <a:r>
              <a:rPr lang="pl-PL" sz="2600" b="1" dirty="0" smtClean="0">
                <a:latin typeface="Calibri" pitchFamily="34"/>
                <a:cs typeface="Arial" pitchFamily="34"/>
              </a:rPr>
              <a:t>TREŚĆ UMOWY O PRACĘ :</a:t>
            </a:r>
            <a:endParaRPr lang="pl-PL" sz="2600" b="1" dirty="0">
              <a:latin typeface="Calibri" pitchFamily="34"/>
              <a:cs typeface="Arial" pitchFamily="34"/>
            </a:endParaRPr>
          </a:p>
          <a:p>
            <a:pPr lvl="0" algn="just">
              <a:buNone/>
            </a:pPr>
            <a:r>
              <a:rPr lang="pl-PL" sz="2400" dirty="0" smtClean="0">
                <a:latin typeface="Calibri" pitchFamily="34"/>
                <a:cs typeface="Arial" pitchFamily="34"/>
              </a:rPr>
              <a:t>	Umowa </a:t>
            </a:r>
            <a:r>
              <a:rPr lang="pl-PL" sz="2400" dirty="0">
                <a:latin typeface="Calibri" pitchFamily="34"/>
                <a:cs typeface="Arial" pitchFamily="34"/>
              </a:rPr>
              <a:t>o pracę określa strony umowy, rodzaj umowy, datę jej </a:t>
            </a:r>
            <a:r>
              <a:rPr lang="pl-PL" sz="2400" dirty="0" smtClean="0">
                <a:latin typeface="Calibri" pitchFamily="34"/>
                <a:cs typeface="Arial" pitchFamily="34"/>
              </a:rPr>
              <a:t>zawarcia oraz </a:t>
            </a:r>
            <a:r>
              <a:rPr lang="pl-PL" sz="2400" dirty="0">
                <a:latin typeface="Calibri" pitchFamily="34"/>
                <a:cs typeface="Arial" pitchFamily="34"/>
              </a:rPr>
              <a:t>warunki pracy i płacy, w szczególności: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  <a:cs typeface="Arial" pitchFamily="34"/>
              </a:rPr>
              <a:t>	1) rodzaj pracy,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  <a:cs typeface="Arial" pitchFamily="34"/>
              </a:rPr>
              <a:t>	2) miejsce wykonywania pracy,</a:t>
            </a:r>
          </a:p>
          <a:p>
            <a:pPr lvl="0" algn="just">
              <a:buNone/>
            </a:pPr>
            <a:r>
              <a:rPr lang="pl-PL" sz="2400">
                <a:latin typeface="Calibri" pitchFamily="34"/>
                <a:cs typeface="Arial" pitchFamily="34"/>
              </a:rPr>
              <a:t>	</a:t>
            </a:r>
            <a:r>
              <a:rPr lang="pl-PL" sz="2400" smtClean="0">
                <a:latin typeface="Calibri" pitchFamily="34"/>
                <a:cs typeface="Arial" pitchFamily="34"/>
              </a:rPr>
              <a:t>3) wynagrodzenie </a:t>
            </a:r>
            <a:r>
              <a:rPr lang="pl-PL" sz="2400" dirty="0">
                <a:latin typeface="Calibri" pitchFamily="34"/>
                <a:cs typeface="Arial" pitchFamily="34"/>
              </a:rPr>
              <a:t>za pracę, ze wskazaniem składników wynagrodzenia,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  <a:cs typeface="Arial" pitchFamily="34"/>
              </a:rPr>
              <a:t>	4) wymiar czasu pracy,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  <a:cs typeface="Arial" pitchFamily="34"/>
              </a:rPr>
              <a:t>	5) termin rozpoczęcia pracy.</a:t>
            </a:r>
          </a:p>
          <a:p>
            <a:pPr lvl="0" algn="ctr">
              <a:buNone/>
            </a:pPr>
            <a:endParaRPr lang="pl-PL" sz="2600" b="1" dirty="0" smtClean="0">
              <a:latin typeface="Calibri" pitchFamily="34"/>
              <a:cs typeface="Arial" pitchFamily="34"/>
            </a:endParaRPr>
          </a:p>
        </p:txBody>
      </p:sp>
      <p:sp>
        <p:nvSpPr>
          <p:cNvPr id="3" name="Dowolny kształt 2"/>
          <p:cNvSpPr/>
          <p:nvPr/>
        </p:nvSpPr>
        <p:spPr>
          <a:xfrm>
            <a:off x="9180000" y="7128000"/>
            <a:ext cx="900000" cy="350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000" b="1" i="0" u="none" strike="noStrike">
              <a:ln>
                <a:noFill/>
              </a:ln>
              <a:solidFill>
                <a:srgbClr val="FFFFFF"/>
              </a:solidFill>
              <a:latin typeface="Verdana" pitchFamily="34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152566-B3B4-4709-9511-39316AC5B822}" type="slidenum">
              <a:t>10</a:t>
            </a:fld>
            <a:endParaRPr lang="en-US"/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999" y="0"/>
            <a:ext cx="9071640" cy="1368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360000" marR="360000" lvl="0">
              <a:buNone/>
            </a:pPr>
            <a:r>
              <a:rPr lang="en-US" sz="2800" b="1">
                <a:solidFill>
                  <a:srgbClr val="000000"/>
                </a:solidFill>
                <a:latin typeface="Calibri" pitchFamily="34"/>
              </a:rPr>
              <a:t>ZMIANY W UMOWACH NA OKRES PRÓBNY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3999" y="1224000"/>
            <a:ext cx="9071640" cy="80643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9pPr>
          </a:lstStyle>
          <a:p>
            <a:pPr lvl="0" algn="just">
              <a:buNone/>
            </a:pPr>
            <a:r>
              <a:rPr lang="pl-PL" sz="2400" b="1" u="sng" dirty="0">
                <a:latin typeface="Calibri" pitchFamily="34"/>
              </a:rPr>
              <a:t>Zgodnie z nowelizacją (nowe brzmienie przepisu):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</a:rPr>
              <a:t>Art.  25.  §  2.  Umowę o pracę na okres próbny, </a:t>
            </a:r>
            <a:r>
              <a:rPr lang="pl-PL" sz="2400" dirty="0" smtClean="0">
                <a:latin typeface="Calibri" pitchFamily="34"/>
              </a:rPr>
              <a:t>nieprzekraczający                         </a:t>
            </a:r>
            <a:r>
              <a:rPr lang="pl-PL" sz="2400" dirty="0">
                <a:latin typeface="Calibri" pitchFamily="34"/>
              </a:rPr>
              <a:t>3 miesięcy, zawiera się w celu sprawdzenia kwalifikacji pracownika i możliwości jego zatrudnienia do wykonywania pracy określonego rodzaju.</a:t>
            </a:r>
          </a:p>
          <a:p>
            <a:pPr lvl="0" algn="just">
              <a:buNone/>
            </a:pPr>
            <a:r>
              <a:rPr lang="x-none" sz="2400">
                <a:latin typeface="Calibri" pitchFamily="34"/>
              </a:rPr>
              <a:t>§  3.  Ponowne zawarcie umowy o pracę na okres próbny z tym samym pracownikiem jest możliwe: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</a:rPr>
              <a:t>1) jeżeli pracownik ma być zatrudniony do wykonywania innego rodzaju pracy;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</a:rPr>
              <a:t>2) po upływie co najmniej 3 lat od dnia rozwiązania lub wygaśnięcia poprzedniej umowy o pracę, jeżeli pracownik ma być zatrudniony do wykonywania tego samego rodzaju pracy; w tych okolicznościach dopuszczalne jest nie więcej niż jednokrotne ponowne zawarcie umowy na okres próbny.</a:t>
            </a:r>
          </a:p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>
              <a:buNone/>
            </a:pPr>
            <a:endParaRPr lang="pl-PL" sz="2200" dirty="0">
              <a:latin typeface="Calibri" pitchFamily="34"/>
            </a:endParaRPr>
          </a:p>
          <a:p>
            <a:pPr lvl="0">
              <a:buNone/>
            </a:pPr>
            <a:endParaRPr lang="pl-PL" sz="2200" dirty="0">
              <a:latin typeface="Calibri" pitchFamily="34"/>
            </a:endParaRPr>
          </a:p>
        </p:txBody>
      </p:sp>
      <p:sp>
        <p:nvSpPr>
          <p:cNvPr id="4" name="Dowolny kształt 3"/>
          <p:cNvSpPr/>
          <p:nvPr/>
        </p:nvSpPr>
        <p:spPr>
          <a:xfrm>
            <a:off x="9180000" y="7128000"/>
            <a:ext cx="900000" cy="350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000" b="1" i="0" u="none" strike="noStrike">
              <a:ln>
                <a:noFill/>
              </a:ln>
              <a:solidFill>
                <a:srgbClr val="FFFFFF"/>
              </a:solidFill>
              <a:latin typeface="Verdana" pitchFamily="34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51EE5C1-2E40-4799-BEF3-512499E40DB0}" type="slidenum">
              <a:t>11</a:t>
            </a:fld>
            <a:endParaRPr lang="en-US"/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999" y="0"/>
            <a:ext cx="9071640" cy="1368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360000" marR="360000" lvl="0">
              <a:buNone/>
            </a:pPr>
            <a:r>
              <a:rPr lang="en-US" sz="2800" b="1">
                <a:solidFill>
                  <a:srgbClr val="000000"/>
                </a:solidFill>
                <a:latin typeface="Calibri" pitchFamily="34"/>
              </a:rPr>
              <a:t>ZMIANY W UMOWACH NA CZAS OKREŚLONY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3999" y="1224000"/>
            <a:ext cx="9071640" cy="797148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9pPr>
          </a:lstStyle>
          <a:p>
            <a:pPr lvl="0" algn="just">
              <a:buNone/>
            </a:pPr>
            <a:r>
              <a:rPr lang="pl-PL" sz="2400" b="1" u="sng" dirty="0">
                <a:latin typeface="Calibri" pitchFamily="34"/>
              </a:rPr>
              <a:t>Zgodnie z nowelizacją: nowe brzmienie a</a:t>
            </a:r>
            <a:r>
              <a:rPr lang="pl-PL" sz="2400" b="1" u="sng" dirty="0">
                <a:solidFill>
                  <a:srgbClr val="000000"/>
                </a:solidFill>
                <a:latin typeface="Calibri" pitchFamily="34"/>
              </a:rPr>
              <a:t>rt.  25</a:t>
            </a:r>
            <a:r>
              <a:rPr lang="pl-PL" sz="2400" b="1" baseline="21000" dirty="0">
                <a:solidFill>
                  <a:srgbClr val="000000"/>
                </a:solidFill>
                <a:latin typeface="Calibri" pitchFamily="34"/>
              </a:rPr>
              <a:t>1</a:t>
            </a:r>
            <a:r>
              <a:rPr lang="pl-PL" sz="2400" b="1" u="sng" dirty="0">
                <a:solidFill>
                  <a:srgbClr val="000000"/>
                </a:solidFill>
                <a:latin typeface="Calibri" pitchFamily="34"/>
              </a:rPr>
              <a:t>.Kodeksu pracy </a:t>
            </a:r>
            <a:r>
              <a:rPr lang="pl-PL" sz="2400" b="1" u="sng" dirty="0">
                <a:latin typeface="Calibri" pitchFamily="34"/>
              </a:rPr>
              <a:t>: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</a:rPr>
              <a:t>Art.  25</a:t>
            </a:r>
            <a:r>
              <a:rPr lang="pl-PL" sz="2400" baseline="21000" dirty="0">
                <a:latin typeface="Calibri" pitchFamily="34"/>
              </a:rPr>
              <a:t>1</a:t>
            </a:r>
            <a:r>
              <a:rPr lang="pl-PL" sz="2400" dirty="0">
                <a:latin typeface="Calibri" pitchFamily="34"/>
              </a:rPr>
              <a:t>.  §  1.  Okres zatrudnienia na podstawie umowy o pracę na czas określony, a także łączny okres zatrudnienia na podstawie umów </a:t>
            </a:r>
            <a:r>
              <a:rPr lang="pl-PL" sz="2400" dirty="0" smtClean="0">
                <a:latin typeface="Calibri" pitchFamily="34"/>
              </a:rPr>
              <a:t>                  o </a:t>
            </a:r>
            <a:r>
              <a:rPr lang="pl-PL" sz="2400" dirty="0">
                <a:latin typeface="Calibri" pitchFamily="34"/>
              </a:rPr>
              <a:t>pracę na czas określony zawieranych między tymi samymi stronami stosunku pracy, nie może </a:t>
            </a:r>
            <a:r>
              <a:rPr lang="pl-PL" sz="2400" dirty="0" smtClean="0">
                <a:latin typeface="Calibri" pitchFamily="34"/>
              </a:rPr>
              <a:t>przekraczać </a:t>
            </a:r>
            <a:r>
              <a:rPr lang="pl-PL" sz="2400" dirty="0">
                <a:latin typeface="Calibri" pitchFamily="34"/>
              </a:rPr>
              <a:t>33 miesięcy, a łączna liczba tych umów nie może </a:t>
            </a:r>
            <a:r>
              <a:rPr lang="pl-PL" sz="2400" dirty="0" smtClean="0">
                <a:latin typeface="Calibri" pitchFamily="34"/>
              </a:rPr>
              <a:t>przekraczać </a:t>
            </a:r>
            <a:r>
              <a:rPr lang="pl-PL" sz="2400" dirty="0">
                <a:latin typeface="Calibri" pitchFamily="34"/>
              </a:rPr>
              <a:t>trzech.</a:t>
            </a:r>
          </a:p>
          <a:p>
            <a:pPr lvl="0" algn="just">
              <a:buNone/>
            </a:pPr>
            <a:r>
              <a:rPr lang="pl-PL" sz="2300" b="1" i="1" dirty="0">
                <a:solidFill>
                  <a:srgbClr val="0000FF"/>
                </a:solidFill>
                <a:latin typeface="Calibri" pitchFamily="34"/>
              </a:rPr>
              <a:t>(czyli dwa rodzaje limitów: co do czasu zatrudnienia i co do ilości umów oraz likwidacja zasady „trzeciej umowy” jako umowy zawartej na czas nieokreślony)!</a:t>
            </a:r>
          </a:p>
          <a:p>
            <a:pPr lvl="0" algn="just">
              <a:buNone/>
            </a:pPr>
            <a:r>
              <a:rPr lang="x-none" sz="2400">
                <a:latin typeface="Calibri" pitchFamily="34"/>
              </a:rPr>
              <a:t>§  2.  Uzgodnienie między stronami w trakcie trwania umowy o pracę na czas określony dłuższego okresu wykonywania pracy na podstawie tej umowy uważa się za zawarcie, od dnia następującego po dniu, </a:t>
            </a:r>
            <a:r>
              <a:rPr lang="pl-PL" sz="2400" dirty="0" smtClean="0">
                <a:latin typeface="Calibri" pitchFamily="34"/>
              </a:rPr>
              <a:t>                      </a:t>
            </a:r>
            <a:r>
              <a:rPr lang="x-none" sz="2400" smtClean="0">
                <a:latin typeface="Calibri" pitchFamily="34"/>
              </a:rPr>
              <a:t>w </a:t>
            </a:r>
            <a:r>
              <a:rPr lang="x-none" sz="2400">
                <a:latin typeface="Calibri" pitchFamily="34"/>
              </a:rPr>
              <a:t>którym miało nastąpić jej rozwiązanie, nowej umowy o pracę na czas określony w rozumieniu § 1.</a:t>
            </a:r>
          </a:p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>
              <a:buNone/>
            </a:pPr>
            <a:endParaRPr lang="pl-PL" sz="2200" dirty="0">
              <a:latin typeface="Calibri" pitchFamily="34"/>
            </a:endParaRPr>
          </a:p>
          <a:p>
            <a:pPr lvl="0">
              <a:buNone/>
            </a:pPr>
            <a:endParaRPr lang="pl-PL" sz="2200" dirty="0">
              <a:latin typeface="Calibri" pitchFamily="34"/>
            </a:endParaRPr>
          </a:p>
        </p:txBody>
      </p:sp>
      <p:sp>
        <p:nvSpPr>
          <p:cNvPr id="4" name="Dowolny kształt 3"/>
          <p:cNvSpPr/>
          <p:nvPr/>
        </p:nvSpPr>
        <p:spPr>
          <a:xfrm>
            <a:off x="9180000" y="7128000"/>
            <a:ext cx="900000" cy="350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000" b="1" i="0" u="none" strike="noStrike">
              <a:ln>
                <a:noFill/>
              </a:ln>
              <a:solidFill>
                <a:srgbClr val="FFFFFF"/>
              </a:solidFill>
              <a:latin typeface="Verdana" pitchFamily="34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2EA54A4-9727-4499-9FE0-1220786D06DD}" type="slidenum">
              <a:t>12</a:t>
            </a:fld>
            <a:endParaRPr lang="en-US"/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999" y="0"/>
            <a:ext cx="9071640" cy="1368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360000" marR="360000" lvl="0">
              <a:buNone/>
            </a:pPr>
            <a:r>
              <a:rPr lang="en-US" sz="2800" b="1">
                <a:solidFill>
                  <a:srgbClr val="000000"/>
                </a:solidFill>
                <a:latin typeface="Calibri" pitchFamily="34"/>
              </a:rPr>
              <a:t>ZMIANY W UMOWACH NA CZAS OKREŚLONY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3999" y="1224000"/>
            <a:ext cx="9071640" cy="793548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9pPr>
          </a:lstStyle>
          <a:p>
            <a:pPr lvl="0" algn="just">
              <a:buNone/>
            </a:pPr>
            <a:endParaRPr lang="pl-PL" sz="2400" b="1">
              <a:latin typeface="Calibri" pitchFamily="34"/>
            </a:endParaRPr>
          </a:p>
          <a:p>
            <a:pPr lvl="0" algn="just">
              <a:buNone/>
            </a:pPr>
            <a:r>
              <a:rPr lang="pl-PL" sz="2400" b="1">
                <a:latin typeface="Calibri" pitchFamily="34"/>
              </a:rPr>
              <a:t>UWAGA ! Konsekwencje naruszenia limitu:</a:t>
            </a:r>
          </a:p>
          <a:p>
            <a:pPr lvl="0" algn="just">
              <a:buNone/>
            </a:pPr>
            <a:r>
              <a:rPr lang="pl-PL" sz="2400">
                <a:latin typeface="Calibri" pitchFamily="34"/>
              </a:rPr>
              <a:t>„</a:t>
            </a:r>
            <a:r>
              <a:rPr lang="pl-PL" sz="2400">
                <a:solidFill>
                  <a:srgbClr val="000000"/>
                </a:solidFill>
                <a:latin typeface="Calibri" pitchFamily="34"/>
              </a:rPr>
              <a:t>Art.  25</a:t>
            </a:r>
            <a:r>
              <a:rPr lang="pl-PL" sz="2400" baseline="21000">
                <a:solidFill>
                  <a:srgbClr val="000000"/>
                </a:solidFill>
                <a:latin typeface="Calibri" pitchFamily="34"/>
              </a:rPr>
              <a:t>1</a:t>
            </a:r>
            <a:r>
              <a:rPr lang="pl-PL" sz="2400">
                <a:solidFill>
                  <a:srgbClr val="000000"/>
                </a:solidFill>
                <a:latin typeface="Calibri" pitchFamily="34"/>
              </a:rPr>
              <a:t>.</a:t>
            </a:r>
            <a:r>
              <a:rPr lang="x-none" sz="2400">
                <a:latin typeface="Calibri" pitchFamily="34"/>
              </a:rPr>
              <a:t>§  3.  Jeżeli okres zatrudnienia na podstawie umowy o pracę na czas określony jest dłuższy niż ten, o którym mowa w § 1, lub jeżeli liczba zawartych umów jest większa niż liczba umów określona w tym przepisie, </a:t>
            </a:r>
            <a:r>
              <a:rPr lang="pl-PL" sz="2400" b="1">
                <a:latin typeface="Calibri" pitchFamily="34"/>
              </a:rPr>
              <a:t>uważa się, że pracownik</a:t>
            </a:r>
            <a:r>
              <a:rPr lang="pl-PL" sz="2400">
                <a:latin typeface="Calibri" pitchFamily="34"/>
              </a:rPr>
              <a:t>, odpowiednio od dnia następującego po upływie okresu, o którym mowa w § 1, lub od dnia zawarcia czwartej umowy o pracę na czas określony, </a:t>
            </a:r>
            <a:r>
              <a:rPr lang="pl-PL" sz="2400" b="1">
                <a:latin typeface="Calibri" pitchFamily="34"/>
              </a:rPr>
              <a:t>jest zatrudniony na podstawie umowy o pracę na czas nieokreślony”.</a:t>
            </a:r>
          </a:p>
          <a:p>
            <a:pPr lvl="0" algn="just">
              <a:buNone/>
            </a:pPr>
            <a:endParaRPr lang="pl-PL" sz="2400" b="1">
              <a:latin typeface="Calibri" pitchFamily="34"/>
            </a:endParaRPr>
          </a:p>
          <a:p>
            <a:pPr lvl="0" algn="just">
              <a:buNone/>
            </a:pPr>
            <a:r>
              <a:rPr lang="pl-PL" sz="2400" b="1">
                <a:solidFill>
                  <a:srgbClr val="0000FF"/>
                </a:solidFill>
                <a:latin typeface="Calibri" pitchFamily="34"/>
              </a:rPr>
              <a:t>Skutek ten wynika z mocy prawa czyli jest niezależny od woli stron stosunku pracy !!</a:t>
            </a:r>
          </a:p>
          <a:p>
            <a:pPr lvl="0" algn="just">
              <a:buNone/>
            </a:pPr>
            <a:endParaRPr lang="pl-PL" sz="2400" b="1">
              <a:latin typeface="Calibri" pitchFamily="34"/>
            </a:endParaRPr>
          </a:p>
          <a:p>
            <a:pPr lvl="0" algn="just">
              <a:buNone/>
            </a:pPr>
            <a:endParaRPr lang="pl-PL" sz="2400">
              <a:latin typeface="Calibri" pitchFamily="34"/>
            </a:endParaRPr>
          </a:p>
          <a:p>
            <a:pPr lvl="0" algn="just">
              <a:buNone/>
            </a:pPr>
            <a:endParaRPr lang="pl-PL" sz="2400">
              <a:latin typeface="Calibri" pitchFamily="34"/>
            </a:endParaRPr>
          </a:p>
          <a:p>
            <a:pPr lvl="0">
              <a:buNone/>
            </a:pPr>
            <a:endParaRPr lang="pl-PL" sz="2200">
              <a:latin typeface="Calibri" pitchFamily="34"/>
            </a:endParaRPr>
          </a:p>
          <a:p>
            <a:pPr lvl="0">
              <a:buNone/>
            </a:pPr>
            <a:endParaRPr lang="pl-PL" sz="2200">
              <a:latin typeface="Calibri" pitchFamily="34"/>
            </a:endParaRPr>
          </a:p>
        </p:txBody>
      </p:sp>
      <p:sp>
        <p:nvSpPr>
          <p:cNvPr id="4" name="Dowolny kształt 3"/>
          <p:cNvSpPr/>
          <p:nvPr/>
        </p:nvSpPr>
        <p:spPr>
          <a:xfrm>
            <a:off x="9180000" y="7128000"/>
            <a:ext cx="900000" cy="350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000" b="1" i="0" u="none" strike="noStrike">
              <a:ln>
                <a:noFill/>
              </a:ln>
              <a:solidFill>
                <a:srgbClr val="FFFFFF"/>
              </a:solidFill>
              <a:latin typeface="Verdana" pitchFamily="34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E85ED2-C110-42BC-AFA7-48CF08288E93}" type="slidenum">
              <a:t>13</a:t>
            </a:fld>
            <a:endParaRPr lang="en-US"/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999" y="0"/>
            <a:ext cx="9071640" cy="1368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360000" marR="360000" lvl="0">
              <a:buNone/>
            </a:pPr>
            <a:r>
              <a:rPr lang="en-US" sz="2800" b="1">
                <a:solidFill>
                  <a:srgbClr val="000000"/>
                </a:solidFill>
                <a:latin typeface="Calibri" pitchFamily="34"/>
              </a:rPr>
              <a:t>ZMIANY W UMOWACH NA CZAS OKREŚLONY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3999" y="1224000"/>
            <a:ext cx="9071640" cy="774288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9pPr>
          </a:lstStyle>
          <a:p>
            <a:pPr lvl="0" algn="just">
              <a:buNone/>
            </a:pPr>
            <a:r>
              <a:rPr lang="pl-PL" sz="2400" b="1" u="sng" dirty="0">
                <a:latin typeface="Calibri" pitchFamily="34"/>
              </a:rPr>
              <a:t>Wyłączenie limitu: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</a:rPr>
              <a:t>„</a:t>
            </a:r>
            <a:r>
              <a:rPr lang="pl-PL" sz="2400" dirty="0">
                <a:solidFill>
                  <a:srgbClr val="000000"/>
                </a:solidFill>
                <a:latin typeface="Calibri" pitchFamily="34"/>
              </a:rPr>
              <a:t>Art.  25</a:t>
            </a:r>
            <a:r>
              <a:rPr lang="pl-PL" sz="2400" baseline="21000" dirty="0">
                <a:solidFill>
                  <a:srgbClr val="000000"/>
                </a:solidFill>
                <a:latin typeface="Calibri" pitchFamily="34"/>
              </a:rPr>
              <a:t>1 </a:t>
            </a:r>
            <a:r>
              <a:rPr lang="x-none" sz="2400">
                <a:latin typeface="Calibri" pitchFamily="34"/>
              </a:rPr>
              <a:t>§  4.  Przepisu § 1 nie stosuje się do umów o pracę zawartych na czas określony: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</a:rPr>
              <a:t>1) w celu zastępstwa pracownika w czasie jego usprawiedliwionej nieobecności w pracy,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</a:rPr>
              <a:t>2) w celu wykonywania pracy o charakterze dorywczym lub </a:t>
            </a:r>
            <a:r>
              <a:rPr lang="pl-PL" sz="2400" dirty="0" smtClean="0">
                <a:latin typeface="Calibri" pitchFamily="34"/>
              </a:rPr>
              <a:t>sezonowym: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</a:rPr>
              <a:t> </a:t>
            </a:r>
            <a:r>
              <a:rPr lang="pl-PL" sz="2400" dirty="0" smtClean="0">
                <a:latin typeface="Calibri" pitchFamily="34"/>
              </a:rPr>
              <a:t>- sezonowość oznacza wykonywanie pracy wyłącznie przez określoną część roku; taka praca może być związana z warunkami atmosferycznymi, bądź z charakterem działalności, </a:t>
            </a:r>
          </a:p>
          <a:p>
            <a:pPr lvl="0" algn="just">
              <a:buNone/>
            </a:pPr>
            <a:r>
              <a:rPr lang="pl-PL" sz="2400" dirty="0" smtClean="0">
                <a:latin typeface="Calibri" pitchFamily="34"/>
              </a:rPr>
              <a:t>- </a:t>
            </a:r>
            <a:r>
              <a:rPr lang="pl-PL" sz="2400" dirty="0">
                <a:latin typeface="Calibri" pitchFamily="34"/>
              </a:rPr>
              <a:t>p</a:t>
            </a:r>
            <a:r>
              <a:rPr lang="pl-PL" sz="2400" dirty="0" smtClean="0">
                <a:latin typeface="Calibri" pitchFamily="34"/>
              </a:rPr>
              <a:t>race dorywcze, to prace wykonywane przez krótki czas, kilku czy kilkunastu dni, np. </a:t>
            </a:r>
            <a:r>
              <a:rPr lang="pl-PL" sz="2400" dirty="0">
                <a:latin typeface="Calibri" pitchFamily="34"/>
              </a:rPr>
              <a:t> w</a:t>
            </a:r>
            <a:r>
              <a:rPr lang="pl-PL" sz="2400" dirty="0" smtClean="0">
                <a:latin typeface="Calibri" pitchFamily="34"/>
              </a:rPr>
              <a:t> związku z czasowym, większym zapotrzebowaniem na pracę, </a:t>
            </a:r>
            <a:endParaRPr lang="pl-PL" sz="2400" dirty="0">
              <a:latin typeface="Calibri" pitchFamily="34"/>
            </a:endParaRPr>
          </a:p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>
              <a:buNone/>
            </a:pPr>
            <a:endParaRPr lang="pl-PL" sz="2200" dirty="0">
              <a:latin typeface="Calibri" pitchFamily="34"/>
            </a:endParaRPr>
          </a:p>
          <a:p>
            <a:pPr lvl="0">
              <a:buNone/>
            </a:pPr>
            <a:endParaRPr lang="pl-PL" sz="2200" dirty="0">
              <a:latin typeface="Calibri" pitchFamily="34"/>
            </a:endParaRPr>
          </a:p>
        </p:txBody>
      </p:sp>
      <p:sp>
        <p:nvSpPr>
          <p:cNvPr id="4" name="Dowolny kształt 3"/>
          <p:cNvSpPr/>
          <p:nvPr/>
        </p:nvSpPr>
        <p:spPr>
          <a:xfrm>
            <a:off x="9180000" y="7128000"/>
            <a:ext cx="900000" cy="350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000" b="1" i="0" u="none" strike="noStrike">
              <a:ln>
                <a:noFill/>
              </a:ln>
              <a:solidFill>
                <a:srgbClr val="FFFFFF"/>
              </a:solidFill>
              <a:latin typeface="Verdana" pitchFamily="34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800" y="1259557"/>
            <a:ext cx="9071640" cy="5544616"/>
          </a:xfrm>
        </p:spPr>
        <p:txBody>
          <a:bodyPr/>
          <a:lstStyle/>
          <a:p>
            <a:pPr algn="just">
              <a:buNone/>
            </a:pPr>
            <a:r>
              <a:rPr lang="pl-PL" sz="2400" dirty="0" smtClean="0">
                <a:latin typeface="+mj-lt"/>
              </a:rPr>
              <a:t>3)</a:t>
            </a:r>
            <a:r>
              <a:rPr lang="pl-PL" sz="2400" dirty="0">
                <a:latin typeface="+mj-lt"/>
              </a:rPr>
              <a:t> w celu wykonywania pracy przez okres kadencji,</a:t>
            </a:r>
            <a:br>
              <a:rPr lang="pl-PL" sz="2400" dirty="0">
                <a:latin typeface="+mj-lt"/>
              </a:rPr>
            </a:br>
            <a:r>
              <a:rPr lang="pl-PL" sz="2400" dirty="0">
                <a:latin typeface="+mj-lt"/>
              </a:rPr>
              <a:t>4) gdy pracodawca wskaże obiektywne przyczyny leżące po jego </a:t>
            </a:r>
            <a:r>
              <a:rPr lang="pl-PL" sz="2400" dirty="0" smtClean="0">
                <a:latin typeface="+mj-lt"/>
              </a:rPr>
              <a:t>stronie</a:t>
            </a:r>
            <a:br>
              <a:rPr lang="pl-PL" sz="2400" dirty="0" smtClean="0">
                <a:latin typeface="+mj-lt"/>
              </a:rPr>
            </a:br>
            <a:r>
              <a:rPr lang="pl-PL" sz="2400" dirty="0" smtClean="0">
                <a:latin typeface="+mj-lt"/>
              </a:rPr>
              <a:t>- jeżeli ich zawarcie w danym przypadku służy zaspokojeniu rzeczywistego okresowego zapotrzebowania i jest niezbędne w tym zakresie w świetle wszystkich okoliczności zawarcia umowy; </a:t>
            </a:r>
            <a:r>
              <a:rPr lang="pl-PL" sz="2400" dirty="0">
                <a:latin typeface="+mj-lt"/>
              </a:rPr>
              <a:t/>
            </a:r>
            <a:br>
              <a:rPr lang="pl-PL" sz="2400" dirty="0">
                <a:latin typeface="+mj-lt"/>
              </a:rPr>
            </a:br>
            <a:r>
              <a:rPr lang="pl-PL" sz="2400" dirty="0" smtClean="0">
                <a:latin typeface="+mj-lt"/>
              </a:rPr>
              <a:t>Zawarcie takiej umowy jest zatem możliwe gdy spełnione są łącznie następujące warunki: istnieją obiektywne przyczyny uzasadniające zawarcie takiej umowy – obiektywne przyczyny mogą dotyczyć zarówno samego pracodawcy( np. większa liczba zamówień wynikająca z zawarcia długookresowej umowy dostawy) lub prowadzonej przez pracodawcę działalności (prowadzenie inwestycji o określonych ramach czasowych); przyczyny te leżą po stronie pracodawcy; zapotrzebowanie na taką czasową pracę jest rzeczywiste; zapotrzebowanie ma charakter okresowy; dodatkowo wszystkie okoliczności zawarcia umowy powinny wskazywać na niezbędność stosowania takiej formy zatrudnienia;</a:t>
            </a:r>
            <a:endParaRPr lang="pl-PL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398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38D431-678F-4A76-992A-085222F5D232}" type="slidenum">
              <a:t>15</a:t>
            </a:fld>
            <a:endParaRPr lang="en-US"/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999" y="0"/>
            <a:ext cx="9071640" cy="1368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360000" marR="360000" lvl="0">
              <a:buNone/>
            </a:pPr>
            <a:r>
              <a:rPr lang="en-US" sz="2800" b="1">
                <a:solidFill>
                  <a:srgbClr val="000000"/>
                </a:solidFill>
                <a:latin typeface="Calibri" pitchFamily="34"/>
              </a:rPr>
              <a:t>ZMIANY W UMOWACH NA CZAS OKREŚLONY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3999" y="1224000"/>
            <a:ext cx="9071640" cy="76910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9pPr>
          </a:lstStyle>
          <a:p>
            <a:pPr lvl="0" algn="just">
              <a:buNone/>
            </a:pPr>
            <a:endParaRPr lang="pl-PL" sz="2400" b="1" dirty="0">
              <a:latin typeface="Calibri" pitchFamily="34"/>
            </a:endParaRPr>
          </a:p>
          <a:p>
            <a:pPr lvl="0" algn="just">
              <a:buNone/>
            </a:pPr>
            <a:r>
              <a:rPr lang="pl-PL" sz="2400" b="1" dirty="0">
                <a:latin typeface="Calibri" pitchFamily="34"/>
              </a:rPr>
              <a:t>Zgodnie z nowelizacją </a:t>
            </a:r>
            <a:r>
              <a:rPr lang="pl-PL" sz="2400" dirty="0">
                <a:latin typeface="Calibri" pitchFamily="34"/>
              </a:rPr>
              <a:t>w art. 29 po § 1</a:t>
            </a:r>
            <a:r>
              <a:rPr lang="pl-PL" sz="2400" i="1" dirty="0">
                <a:latin typeface="Calibri" pitchFamily="34"/>
              </a:rPr>
              <a:t> (który stanowi o elementach (składnikach) umowy o pracę)</a:t>
            </a:r>
            <a:r>
              <a:rPr lang="pl-PL" sz="2400" dirty="0">
                <a:latin typeface="Calibri" pitchFamily="34"/>
              </a:rPr>
              <a:t> dodaje się § 1</a:t>
            </a:r>
            <a:r>
              <a:rPr lang="pl-PL" sz="2400" baseline="21000" dirty="0">
                <a:latin typeface="Calibri" pitchFamily="34"/>
              </a:rPr>
              <a:t>1</a:t>
            </a:r>
            <a:r>
              <a:rPr lang="pl-PL" sz="2400" dirty="0">
                <a:latin typeface="Calibri" pitchFamily="34"/>
              </a:rPr>
              <a:t> w brzmieniu: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</a:rPr>
              <a:t>"W przypadku zawarcia umowy o pracę na czas określony w celu, </a:t>
            </a:r>
            <a:r>
              <a:rPr lang="pl-PL" sz="2400" dirty="0" smtClean="0">
                <a:latin typeface="Calibri" pitchFamily="34"/>
              </a:rPr>
              <a:t>            o </a:t>
            </a:r>
            <a:r>
              <a:rPr lang="pl-PL" sz="2400" dirty="0">
                <a:latin typeface="Calibri" pitchFamily="34"/>
              </a:rPr>
              <a:t>którym mowa w art. 25</a:t>
            </a:r>
            <a:r>
              <a:rPr lang="pl-PL" sz="2400" baseline="21000" dirty="0">
                <a:latin typeface="Calibri" pitchFamily="34"/>
              </a:rPr>
              <a:t>1</a:t>
            </a:r>
            <a:r>
              <a:rPr lang="pl-PL" sz="2400" dirty="0">
                <a:latin typeface="Calibri" pitchFamily="34"/>
              </a:rPr>
              <a:t> § 4 pkt 1-3, lub w okolicznościach, o których mowa w art. 25</a:t>
            </a:r>
            <a:r>
              <a:rPr lang="pl-PL" sz="2400" baseline="21000" dirty="0">
                <a:latin typeface="Calibri" pitchFamily="34"/>
              </a:rPr>
              <a:t>1</a:t>
            </a:r>
            <a:r>
              <a:rPr lang="pl-PL" sz="2400" dirty="0">
                <a:latin typeface="Calibri" pitchFamily="34"/>
              </a:rPr>
              <a:t> § 4 pkt 4, w umowie określa się ten </a:t>
            </a:r>
            <a:r>
              <a:rPr lang="pl-PL" sz="2400" dirty="0" smtClean="0">
                <a:latin typeface="Calibri" pitchFamily="34"/>
              </a:rPr>
              <a:t>cel (pkt 1-3) </a:t>
            </a:r>
            <a:r>
              <a:rPr lang="pl-PL" sz="2400" dirty="0">
                <a:latin typeface="Calibri" pitchFamily="34"/>
              </a:rPr>
              <a:t>lub te </a:t>
            </a:r>
            <a:r>
              <a:rPr lang="pl-PL" sz="2400" dirty="0" smtClean="0">
                <a:latin typeface="Calibri" pitchFamily="34"/>
              </a:rPr>
              <a:t>okoliczności (pkt 4), </a:t>
            </a:r>
            <a:r>
              <a:rPr lang="pl-PL" sz="2400" dirty="0">
                <a:latin typeface="Calibri" pitchFamily="34"/>
              </a:rPr>
              <a:t>przez zamieszczenie informacji o przyczynach obiektywnie uzasadniających zawarcie takiej umowy."</a:t>
            </a:r>
          </a:p>
          <a:p>
            <a:pPr lvl="0" algn="just">
              <a:buNone/>
            </a:pPr>
            <a:r>
              <a:rPr lang="pl-PL" sz="2400" b="1" dirty="0">
                <a:solidFill>
                  <a:srgbClr val="0000FF"/>
                </a:solidFill>
                <a:latin typeface="Calibri" pitchFamily="34"/>
              </a:rPr>
              <a:t>Kodeks nie zawiera regulacji o konsekwencjach braku takiego zapisu.</a:t>
            </a:r>
          </a:p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>
              <a:buNone/>
            </a:pPr>
            <a:endParaRPr lang="pl-PL" sz="2200" dirty="0">
              <a:latin typeface="Calibri" pitchFamily="34"/>
            </a:endParaRPr>
          </a:p>
          <a:p>
            <a:pPr lvl="0">
              <a:buNone/>
            </a:pPr>
            <a:endParaRPr lang="pl-PL" sz="2200" dirty="0">
              <a:latin typeface="Calibri" pitchFamily="34"/>
            </a:endParaRPr>
          </a:p>
        </p:txBody>
      </p:sp>
      <p:sp>
        <p:nvSpPr>
          <p:cNvPr id="4" name="Dowolny kształt 3"/>
          <p:cNvSpPr/>
          <p:nvPr/>
        </p:nvSpPr>
        <p:spPr>
          <a:xfrm>
            <a:off x="9180000" y="7128000"/>
            <a:ext cx="900000" cy="350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000" b="1" i="0" u="none" strike="noStrike">
              <a:ln>
                <a:noFill/>
              </a:ln>
              <a:solidFill>
                <a:srgbClr val="FFFFFF"/>
              </a:solidFill>
              <a:latin typeface="Verdana" pitchFamily="34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A330F7-4A3B-4AD8-93C5-FB039A73D401}" type="slidenum">
              <a:t>16</a:t>
            </a:fld>
            <a:endParaRPr lang="en-US"/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999" y="0"/>
            <a:ext cx="9071640" cy="1368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360000" marR="360000" lvl="0">
              <a:buNone/>
            </a:pPr>
            <a:r>
              <a:rPr lang="en-US" sz="2800" b="1">
                <a:solidFill>
                  <a:srgbClr val="000000"/>
                </a:solidFill>
                <a:latin typeface="Calibri" pitchFamily="34"/>
              </a:rPr>
              <a:t>ZMIANY W UMOWACH NA CZAS OKREŚLONY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3999" y="1224000"/>
            <a:ext cx="9071640" cy="794879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9pPr>
          </a:lstStyle>
          <a:p>
            <a:pPr lvl="0" algn="just">
              <a:buNone/>
            </a:pPr>
            <a:r>
              <a:rPr lang="pl-PL" sz="2400" dirty="0">
                <a:latin typeface="Calibri" pitchFamily="34"/>
              </a:rPr>
              <a:t>„</a:t>
            </a:r>
            <a:r>
              <a:rPr lang="x-none" sz="2400">
                <a:latin typeface="Calibri" pitchFamily="34"/>
              </a:rPr>
              <a:t>§  5.  Pracodawca zawiadamia właściwego okręgowego inspektora pracy, w formie pisemnej lub elektronicznej, o zawarciu umowy o pracę, o której mowa w § 4 pkt 4, wraz ze wskazaniem przyczyn zawarcia takiej umowy, w terminie 5 dni roboczych od dnia jej zawarcia</a:t>
            </a:r>
            <a:r>
              <a:rPr lang="x-none" sz="2400" smtClean="0">
                <a:latin typeface="Calibri" pitchFamily="34"/>
              </a:rPr>
              <a:t>”.</a:t>
            </a:r>
            <a:endParaRPr lang="pl-PL" sz="2400" dirty="0" smtClean="0">
              <a:latin typeface="Calibri" pitchFamily="34"/>
            </a:endParaRPr>
          </a:p>
          <a:p>
            <a:pPr lvl="0" algn="just">
              <a:buNone/>
            </a:pPr>
            <a:endParaRPr lang="x-none" sz="2400">
              <a:latin typeface="Calibri" pitchFamily="34"/>
            </a:endParaRPr>
          </a:p>
          <a:p>
            <a:pPr lvl="0" algn="just">
              <a:buNone/>
            </a:pPr>
            <a:r>
              <a:rPr lang="pl-PL" sz="2400" b="1" dirty="0">
                <a:solidFill>
                  <a:srgbClr val="0000FF"/>
                </a:solidFill>
                <a:latin typeface="Calibri" pitchFamily="34"/>
              </a:rPr>
              <a:t>UWAGA!!</a:t>
            </a:r>
          </a:p>
          <a:p>
            <a:pPr lvl="0" algn="just">
              <a:buNone/>
            </a:pPr>
            <a:r>
              <a:rPr lang="pl-PL" sz="2400" b="1" dirty="0">
                <a:solidFill>
                  <a:srgbClr val="0000FF"/>
                </a:solidFill>
                <a:latin typeface="Calibri" pitchFamily="34"/>
              </a:rPr>
              <a:t>Nowelizacja zakłada, że brak ww. zawiadomienia stanowi wykroczenie przeciwko prawom pracownika </a:t>
            </a:r>
            <a:r>
              <a:rPr lang="pl-PL" sz="2400" b="1" i="1" dirty="0">
                <a:solidFill>
                  <a:srgbClr val="0000FF"/>
                </a:solidFill>
                <a:latin typeface="Calibri" pitchFamily="34"/>
              </a:rPr>
              <a:t>(czyli zagrożenie karą grzywny</a:t>
            </a:r>
            <a:r>
              <a:rPr lang="pl-PL" sz="2400" b="1" dirty="0">
                <a:solidFill>
                  <a:srgbClr val="0000FF"/>
                </a:solidFill>
                <a:latin typeface="Calibri" pitchFamily="34"/>
              </a:rPr>
              <a:t>).</a:t>
            </a:r>
          </a:p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>
              <a:buNone/>
            </a:pPr>
            <a:endParaRPr lang="pl-PL" sz="2200" dirty="0">
              <a:latin typeface="Calibri" pitchFamily="34"/>
            </a:endParaRPr>
          </a:p>
          <a:p>
            <a:pPr lvl="0">
              <a:buNone/>
            </a:pPr>
            <a:endParaRPr lang="pl-PL" sz="2200" dirty="0">
              <a:latin typeface="Calibri" pitchFamily="34"/>
            </a:endParaRPr>
          </a:p>
        </p:txBody>
      </p:sp>
      <p:sp>
        <p:nvSpPr>
          <p:cNvPr id="4" name="Dowolny kształt 3"/>
          <p:cNvSpPr/>
          <p:nvPr/>
        </p:nvSpPr>
        <p:spPr>
          <a:xfrm>
            <a:off x="9180000" y="7128000"/>
            <a:ext cx="900000" cy="350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000" b="1" i="0" u="none" strike="noStrike">
              <a:ln>
                <a:noFill/>
              </a:ln>
              <a:solidFill>
                <a:srgbClr val="FFFFFF"/>
              </a:solidFill>
              <a:latin typeface="Verdana" pitchFamily="34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A28D9CF-AC1A-449D-8E77-CD4BFD24740B}" type="slidenum">
              <a:t>17</a:t>
            </a:fld>
            <a:endParaRPr lang="en-US"/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999" y="0"/>
            <a:ext cx="9071640" cy="1368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360000" marR="360000" lvl="0">
              <a:buNone/>
            </a:pPr>
            <a:r>
              <a:rPr lang="en-US" sz="2800" b="1">
                <a:solidFill>
                  <a:srgbClr val="000000"/>
                </a:solidFill>
                <a:latin typeface="Calibri" pitchFamily="34"/>
              </a:rPr>
              <a:t>PRZEPISY PRZEJŚCIOWE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3999" y="1224000"/>
            <a:ext cx="9071640" cy="83325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9pPr>
          </a:lstStyle>
          <a:p>
            <a:pPr lvl="0" algn="just">
              <a:buNone/>
            </a:pPr>
            <a:r>
              <a:rPr lang="pl-PL" sz="2400" b="1" dirty="0">
                <a:latin typeface="Calibri" pitchFamily="34"/>
              </a:rPr>
              <a:t>Zgodnie z nowelizacją (art.15 ust 1 i 2 ustawy)- przepisy przejściowe: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</a:rPr>
              <a:t>Strony trwających w dniu 22.02.2016 r. umów o pracę na czas określony zawartych w celu określonym w art. 25</a:t>
            </a:r>
            <a:r>
              <a:rPr lang="pl-PL" sz="2400" baseline="21000" dirty="0">
                <a:latin typeface="Calibri" pitchFamily="34"/>
              </a:rPr>
              <a:t>1</a:t>
            </a:r>
            <a:r>
              <a:rPr lang="pl-PL" sz="2400" dirty="0">
                <a:latin typeface="Calibri" pitchFamily="34"/>
              </a:rPr>
              <a:t> § 4 pkt 1-3 lub </a:t>
            </a:r>
            <a:r>
              <a:rPr lang="pl-PL" sz="2400" dirty="0" smtClean="0">
                <a:latin typeface="Calibri" pitchFamily="34"/>
              </a:rPr>
              <a:t>                                   w </a:t>
            </a:r>
            <a:r>
              <a:rPr lang="pl-PL" sz="2400" dirty="0">
                <a:latin typeface="Calibri" pitchFamily="34"/>
              </a:rPr>
              <a:t>okolicznościach, opisanych art. 25</a:t>
            </a:r>
            <a:r>
              <a:rPr lang="pl-PL" sz="2400" baseline="21000" dirty="0">
                <a:latin typeface="Calibri" pitchFamily="34"/>
              </a:rPr>
              <a:t>1</a:t>
            </a:r>
            <a:r>
              <a:rPr lang="pl-PL" sz="2400" dirty="0">
                <a:latin typeface="Calibri" pitchFamily="34"/>
              </a:rPr>
              <a:t> § 4 pkt 4 „nowych” przepisów</a:t>
            </a:r>
            <a:r>
              <a:rPr lang="pl-PL" sz="2400" dirty="0" smtClean="0">
                <a:latin typeface="Calibri" pitchFamily="34"/>
              </a:rPr>
              <a:t>,  </a:t>
            </a:r>
            <a:r>
              <a:rPr lang="pl-PL" sz="2400" dirty="0">
                <a:latin typeface="Calibri" pitchFamily="34"/>
              </a:rPr>
              <a:t>w terminie 3 miesięcy od tego dnia uzupełnią te umowy o informacje, o których mowa w art. 29 § 1</a:t>
            </a:r>
            <a:r>
              <a:rPr lang="pl-PL" sz="2400" baseline="21000" dirty="0">
                <a:latin typeface="Calibri" pitchFamily="34"/>
              </a:rPr>
              <a:t>1</a:t>
            </a:r>
            <a:r>
              <a:rPr lang="pl-PL" sz="2400" dirty="0">
                <a:latin typeface="Calibri" pitchFamily="34"/>
              </a:rPr>
              <a:t> „nowych” przepisów.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</a:rPr>
              <a:t>W przypadku umowy o pracę na czas określony, zawartej w celu, </a:t>
            </a:r>
            <a:r>
              <a:rPr lang="pl-PL" sz="2400" dirty="0" smtClean="0">
                <a:latin typeface="Calibri" pitchFamily="34"/>
              </a:rPr>
              <a:t>                      o </a:t>
            </a:r>
            <a:r>
              <a:rPr lang="pl-PL" sz="2400" dirty="0">
                <a:latin typeface="Calibri" pitchFamily="34"/>
              </a:rPr>
              <a:t>którym mowa w art. 25</a:t>
            </a:r>
            <a:r>
              <a:rPr lang="pl-PL" sz="2400" baseline="21000" dirty="0">
                <a:latin typeface="Calibri" pitchFamily="34"/>
              </a:rPr>
              <a:t>1 </a:t>
            </a:r>
            <a:r>
              <a:rPr lang="x-none" sz="2400">
                <a:latin typeface="Calibri" pitchFamily="34"/>
              </a:rPr>
              <a:t>§ 4 pkt 4 </a:t>
            </a:r>
            <a:r>
              <a:rPr lang="pl-PL" sz="2400" dirty="0">
                <a:solidFill>
                  <a:srgbClr val="000000"/>
                </a:solidFill>
                <a:latin typeface="Calibri" pitchFamily="34"/>
              </a:rPr>
              <a:t>„nowych” przepisów</a:t>
            </a:r>
            <a:r>
              <a:rPr lang="pl-PL" sz="2400" dirty="0">
                <a:latin typeface="Calibri" pitchFamily="34"/>
              </a:rPr>
              <a:t>(….), trwającej w dniu 22.02.2015 r., pracodawca zawiadamia właściwego OIP-a, w formie pisemnej lub elektronicznej, o takiej umowie wraz ze wskazaniem przyczyn jej zawarcia, w terminie 5 dni roboczych od dnia uzupełnienia umowy o pracę o informacje o przyczynach zawarcia tej </a:t>
            </a:r>
            <a:r>
              <a:rPr lang="pl-PL" sz="2400" dirty="0" smtClean="0">
                <a:latin typeface="Calibri" pitchFamily="34"/>
              </a:rPr>
              <a:t>umowy (obiektywne przyczyny).</a:t>
            </a:r>
            <a:endParaRPr lang="pl-PL" sz="2400" dirty="0">
              <a:latin typeface="Calibri" pitchFamily="34"/>
            </a:endParaRPr>
          </a:p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>
              <a:buNone/>
            </a:pPr>
            <a:endParaRPr lang="pl-PL" sz="2200" dirty="0">
              <a:latin typeface="Calibri" pitchFamily="34"/>
            </a:endParaRPr>
          </a:p>
          <a:p>
            <a:pPr lvl="0">
              <a:buNone/>
            </a:pPr>
            <a:endParaRPr lang="pl-PL" sz="2200" dirty="0">
              <a:latin typeface="Calibri" pitchFamily="34"/>
            </a:endParaRPr>
          </a:p>
        </p:txBody>
      </p:sp>
      <p:sp>
        <p:nvSpPr>
          <p:cNvPr id="4" name="Dowolny kształt 3"/>
          <p:cNvSpPr/>
          <p:nvPr/>
        </p:nvSpPr>
        <p:spPr>
          <a:xfrm>
            <a:off x="9180000" y="7128000"/>
            <a:ext cx="900000" cy="350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000" b="1" i="0" u="none" strike="noStrike">
              <a:ln>
                <a:noFill/>
              </a:ln>
              <a:solidFill>
                <a:srgbClr val="FFFFFF"/>
              </a:solidFill>
              <a:latin typeface="Verdana" pitchFamily="34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BE973B-A555-43FF-9068-A48B5AB4337C}" type="slidenum">
              <a:t>18</a:t>
            </a:fld>
            <a:endParaRPr lang="en-US"/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999" y="0"/>
            <a:ext cx="9071640" cy="1368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360000" marR="360000" lvl="0">
              <a:buNone/>
            </a:pPr>
            <a:r>
              <a:rPr lang="en-US" sz="2800" b="1" dirty="0">
                <a:solidFill>
                  <a:srgbClr val="000000"/>
                </a:solidFill>
                <a:latin typeface="Calibri" pitchFamily="34"/>
              </a:rPr>
              <a:t>PRZEPISY PRZEJSCIOWE – LIMIT 33 MIESIĘCY I 3 UMÓW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3999" y="1224000"/>
            <a:ext cx="9071640" cy="794879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9pPr>
          </a:lstStyle>
          <a:p>
            <a:pPr lvl="0" algn="just">
              <a:buNone/>
            </a:pPr>
            <a:r>
              <a:rPr lang="pl-PL" sz="2400" dirty="0">
                <a:latin typeface="Calibri" pitchFamily="34"/>
              </a:rPr>
              <a:t>Stosowanie limitów  "33 i 3" wobec umów na czas określony trwających w dniu 22 lutego 2016 r.	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</a:rPr>
              <a:t>» stosuje się limit max. 33-miesięcznego zatrudnienia na podstawie takiej umowy lub umów, przy czym okres tych 33 miesięcy będzie liczony od 22.02.2016 r. Po upływie 33 miesięcy od tej daty umowa, </a:t>
            </a:r>
            <a:r>
              <a:rPr lang="pl-PL" sz="2400" dirty="0" smtClean="0">
                <a:latin typeface="Calibri" pitchFamily="34"/>
              </a:rPr>
              <a:t>             o </a:t>
            </a:r>
            <a:r>
              <a:rPr lang="pl-PL" sz="2400" dirty="0">
                <a:latin typeface="Calibri" pitchFamily="34"/>
              </a:rPr>
              <a:t>ile będzie jeszcze trwała, będzie traktowana jak umowa na czas nieokreślony.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</a:rPr>
              <a:t>»	</a:t>
            </a:r>
            <a:r>
              <a:rPr lang="pl-PL" sz="2400" dirty="0" smtClean="0">
                <a:latin typeface="Calibri" pitchFamily="34"/>
              </a:rPr>
              <a:t>umowa </a:t>
            </a:r>
            <a:r>
              <a:rPr lang="pl-PL" sz="2400" dirty="0">
                <a:latin typeface="Calibri" pitchFamily="34"/>
              </a:rPr>
              <a:t>będzie traktowana jako pierwsza lub druga umowa na czas określony - dla potrzeb stosowania limitu „3 umów” przy czym umowa na czas określony trwająca w dniu 22.02.2016 r. będzie traktowana jako druga umowa, jeżeli została zawarta przed upływem miesiąca od zakończenia pierwszej umowy na czas określony, </a:t>
            </a:r>
            <a:r>
              <a:rPr lang="pl-PL" sz="2400" dirty="0" smtClean="0">
                <a:latin typeface="Calibri" pitchFamily="34"/>
              </a:rPr>
              <a:t>                         w </a:t>
            </a:r>
            <a:r>
              <a:rPr lang="pl-PL" sz="2400" dirty="0">
                <a:latin typeface="Calibri" pitchFamily="34"/>
              </a:rPr>
              <a:t>okresie obowiązywania  „starych” przepisów (art.14 ust 4).</a:t>
            </a:r>
          </a:p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>
              <a:buNone/>
            </a:pPr>
            <a:endParaRPr lang="pl-PL" sz="2200" dirty="0">
              <a:latin typeface="Calibri" pitchFamily="34"/>
            </a:endParaRPr>
          </a:p>
          <a:p>
            <a:pPr lvl="0">
              <a:buNone/>
            </a:pPr>
            <a:endParaRPr lang="pl-PL" sz="2200" dirty="0">
              <a:latin typeface="Calibri" pitchFamily="34"/>
            </a:endParaRPr>
          </a:p>
        </p:txBody>
      </p:sp>
      <p:sp>
        <p:nvSpPr>
          <p:cNvPr id="4" name="Dowolny kształt 3"/>
          <p:cNvSpPr/>
          <p:nvPr/>
        </p:nvSpPr>
        <p:spPr>
          <a:xfrm>
            <a:off x="9180000" y="7128000"/>
            <a:ext cx="900000" cy="350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000" b="1" i="0" u="none" strike="noStrike">
              <a:ln>
                <a:noFill/>
              </a:ln>
              <a:solidFill>
                <a:srgbClr val="FFFFFF"/>
              </a:solidFill>
              <a:latin typeface="Verdana" pitchFamily="34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31434C6-D307-4295-A0BA-A7C196D48AA6}" type="slidenum">
              <a:t>19</a:t>
            </a:fld>
            <a:endParaRPr lang="en-US"/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999" y="0"/>
            <a:ext cx="9071640" cy="1368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360000" marR="360000" lvl="0">
              <a:buNone/>
            </a:pPr>
            <a:r>
              <a:rPr lang="en-US" sz="2800" b="1">
                <a:solidFill>
                  <a:srgbClr val="000000"/>
                </a:solidFill>
                <a:latin typeface="Calibri" pitchFamily="34"/>
              </a:rPr>
              <a:t>PRZEPISY PRZEJŚCIOWE - WYPOWIEDZENIE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3999" y="1224000"/>
            <a:ext cx="9071640" cy="788507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9pPr>
          </a:lstStyle>
          <a:p>
            <a:pPr lvl="0" algn="just">
              <a:buNone/>
            </a:pPr>
            <a:r>
              <a:rPr lang="pl-PL" sz="2300" b="1" dirty="0">
                <a:solidFill>
                  <a:srgbClr val="000000"/>
                </a:solidFill>
                <a:latin typeface="Calibri" pitchFamily="34"/>
              </a:rPr>
              <a:t>Wypowiedzenie w świetle przepisów przejściowych (art.14 nowelizacji)</a:t>
            </a:r>
            <a:r>
              <a:rPr lang="pl-PL" sz="2400" b="1" dirty="0">
                <a:solidFill>
                  <a:srgbClr val="000000"/>
                </a:solidFill>
                <a:latin typeface="Calibri" pitchFamily="34"/>
              </a:rPr>
              <a:t>:</a:t>
            </a:r>
            <a:r>
              <a:rPr lang="pl-PL" sz="2400" b="1" dirty="0">
                <a:latin typeface="Calibri" pitchFamily="34"/>
              </a:rPr>
              <a:t>	</a:t>
            </a:r>
          </a:p>
          <a:p>
            <a:pPr lvl="0" algn="just">
              <a:buNone/>
            </a:pPr>
            <a:r>
              <a:rPr lang="pl-PL" sz="2300" dirty="0">
                <a:latin typeface="Calibri" pitchFamily="34"/>
              </a:rPr>
              <a:t>»	Do umów o pracę na czas określony trwających w dniu wejścia w życie nowelizacji, tj. w dniu 22 lutego 2016 r., które zostały wypowiedziane przed tym dniem, stosuje się dotychczasowe przepisy o wypowiadaniu takich umów (art.14 ust 1).</a:t>
            </a:r>
          </a:p>
          <a:p>
            <a:pPr lvl="0" algn="just">
              <a:buNone/>
            </a:pPr>
            <a:r>
              <a:rPr lang="pl-PL" sz="2300" dirty="0">
                <a:latin typeface="Calibri" pitchFamily="34"/>
              </a:rPr>
              <a:t>»	Do umów o pracę na czas określony trwających w dniu 22 lutego 2016 r., które zostały zawarte na czas do 6 miesięcy albo na okres dłuższy, ale bez zastrzeżenia możliwości ich wypowiedzenia, stosuje się dotychczasowe przepisy w zakresie dopuszczalności wypowiedzenia takich umów </a:t>
            </a:r>
            <a:r>
              <a:rPr lang="pl-PL" sz="2300" dirty="0">
                <a:solidFill>
                  <a:srgbClr val="000000"/>
                </a:solidFill>
                <a:latin typeface="Calibri" pitchFamily="34"/>
              </a:rPr>
              <a:t>(art.14 ust 2).</a:t>
            </a:r>
          </a:p>
          <a:p>
            <a:pPr lvl="0" algn="just">
              <a:buNone/>
            </a:pPr>
            <a:r>
              <a:rPr lang="pl-PL" sz="2300" dirty="0">
                <a:latin typeface="Calibri" pitchFamily="34"/>
              </a:rPr>
              <a:t>»	Przy wypowiadaniu umów na czas określony trwających w dniu 22 lutego 2016 r., które zostały zawarte na okres dłuższy niż 6 miesięcy i co do których strony przewidziały możliwość ich wypowiedzenia, stosuje się nowe okresy wypowiedzenia. Staż zakładowy, od którego zależy długość wypowiedzenia, ustala się jednak od dnia 22 lutego 2016 r.</a:t>
            </a:r>
            <a:r>
              <a:rPr lang="pl-PL" sz="2300" dirty="0">
                <a:solidFill>
                  <a:srgbClr val="000000"/>
                </a:solidFill>
                <a:latin typeface="Calibri" pitchFamily="34"/>
              </a:rPr>
              <a:t>(art.14 ust 3</a:t>
            </a:r>
            <a:r>
              <a:rPr lang="pl-PL" sz="2300" dirty="0" smtClean="0">
                <a:solidFill>
                  <a:srgbClr val="000000"/>
                </a:solidFill>
                <a:latin typeface="Calibri" pitchFamily="34"/>
              </a:rPr>
              <a:t>)</a:t>
            </a:r>
          </a:p>
          <a:p>
            <a:pPr lvl="0" algn="just">
              <a:buNone/>
            </a:pPr>
            <a:endParaRPr lang="pl-PL" sz="2300" dirty="0">
              <a:solidFill>
                <a:srgbClr val="000000"/>
              </a:solidFill>
              <a:latin typeface="Calibri" pitchFamily="34"/>
            </a:endParaRPr>
          </a:p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>
              <a:buNone/>
            </a:pPr>
            <a:endParaRPr lang="pl-PL" sz="2200" dirty="0">
              <a:latin typeface="Calibri" pitchFamily="34"/>
            </a:endParaRPr>
          </a:p>
          <a:p>
            <a:pPr lvl="0">
              <a:buNone/>
            </a:pPr>
            <a:endParaRPr lang="pl-PL" sz="2200" dirty="0">
              <a:latin typeface="Calibri" pitchFamily="34"/>
            </a:endParaRPr>
          </a:p>
        </p:txBody>
      </p:sp>
      <p:sp>
        <p:nvSpPr>
          <p:cNvPr id="4" name="Dowolny kształt 3"/>
          <p:cNvSpPr/>
          <p:nvPr/>
        </p:nvSpPr>
        <p:spPr>
          <a:xfrm>
            <a:off x="9180000" y="7128000"/>
            <a:ext cx="900000" cy="350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000" b="1" i="0" u="none" strike="noStrike">
              <a:ln>
                <a:noFill/>
              </a:ln>
              <a:solidFill>
                <a:srgbClr val="FFFFFF"/>
              </a:solidFill>
              <a:latin typeface="Verdana" pitchFamily="34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19832" y="2487177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MINIMALNE WYNAGRODZENIE</a:t>
            </a:r>
          </a:p>
          <a:p>
            <a:endParaRPr lang="pl-PL" sz="2400" dirty="0" smtClean="0"/>
          </a:p>
          <a:p>
            <a:pPr algn="just"/>
            <a:r>
              <a:rPr lang="pl-PL" sz="2400" dirty="0" smtClean="0"/>
              <a:t>Zgodnie </a:t>
            </a:r>
            <a:r>
              <a:rPr lang="pl-PL" sz="2400" dirty="0"/>
              <a:t>z rozporządzeniem Rady Ministrów </a:t>
            </a:r>
            <a:r>
              <a:rPr lang="pl-PL" sz="2400" dirty="0" smtClean="0"/>
              <a:t>w </a:t>
            </a:r>
            <a:r>
              <a:rPr lang="pl-PL" sz="2400" dirty="0"/>
              <a:t>sprawie wysokości minimalnego wynagrodzenia za pracę - w 2016 r. wynagrodzenie minimalne wynosi  1 850 zł brutto. 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Wysokość </a:t>
            </a:r>
            <a:r>
              <a:rPr lang="pl-PL" sz="2400" dirty="0"/>
              <a:t>wynagrodzenia pracownika w okresie jego pierwszego roku pracy nie może być niższa niż 80% wysokości minimalnego wynagrodzenia za pracę </a:t>
            </a:r>
            <a:r>
              <a:rPr lang="pl-PL" sz="2400" dirty="0" smtClean="0"/>
              <a:t>(</a:t>
            </a:r>
            <a:r>
              <a:rPr lang="pl-PL" sz="2400" dirty="0"/>
              <a:t>w 2016 r. – 1 480zł).</a:t>
            </a:r>
          </a:p>
        </p:txBody>
      </p:sp>
    </p:spTree>
    <p:extLst>
      <p:ext uri="{BB962C8B-B14F-4D97-AF65-F5344CB8AC3E}">
        <p14:creationId xmlns:p14="http://schemas.microsoft.com/office/powerpoint/2010/main" val="176894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DEBBAC-A939-4306-9DE3-931D03154812}" type="slidenum">
              <a:t>20</a:t>
            </a:fld>
            <a:endParaRPr lang="en-US"/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999" y="0"/>
            <a:ext cx="9071640" cy="1368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360000" marR="360000" lvl="0">
              <a:buNone/>
            </a:pPr>
            <a:r>
              <a:rPr lang="en-US" sz="2800" b="1" dirty="0">
                <a:solidFill>
                  <a:srgbClr val="000000"/>
                </a:solidFill>
                <a:latin typeface="Calibri" pitchFamily="34"/>
              </a:rPr>
              <a:t>PRZEPISY PRZEJŚCIOWE - WYPOWIEDZENIA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3999" y="1224000"/>
            <a:ext cx="9288000" cy="99435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9pPr>
          </a:lstStyle>
          <a:p>
            <a:pPr lvl="0" algn="just">
              <a:buNone/>
            </a:pPr>
            <a:endParaRPr lang="pl-PL" sz="2400" b="1" dirty="0">
              <a:solidFill>
                <a:srgbClr val="000000"/>
              </a:solidFill>
              <a:latin typeface="Calibri" pitchFamily="34"/>
            </a:endParaRPr>
          </a:p>
          <a:p>
            <a:pPr lvl="0" algn="just">
              <a:buNone/>
            </a:pPr>
            <a:r>
              <a:rPr lang="pl-PL" sz="2400" b="1" dirty="0">
                <a:solidFill>
                  <a:srgbClr val="000000"/>
                </a:solidFill>
                <a:latin typeface="Calibri" pitchFamily="34"/>
              </a:rPr>
              <a:t>Nowelizacja spowoduje, że zrównanie </a:t>
            </a:r>
            <a:r>
              <a:rPr lang="pl-PL" sz="2400" dirty="0" smtClean="0">
                <a:latin typeface="Calibri" pitchFamily="34"/>
              </a:rPr>
              <a:t>długości </a:t>
            </a:r>
            <a:r>
              <a:rPr lang="pl-PL" sz="2400" dirty="0">
                <a:latin typeface="Calibri" pitchFamily="34"/>
              </a:rPr>
              <a:t>okresów wypowiedzenia umów zawartych na czas określony z okresami wypowiedzenia dla umów na czas nieokreślony, które wynoszą:</a:t>
            </a:r>
          </a:p>
          <a:p>
            <a:pPr lvl="0" algn="just" hangingPunct="1">
              <a:lnSpc>
                <a:spcPct val="102000"/>
              </a:lnSpc>
              <a:buNone/>
              <a:tabLst>
                <a:tab pos="0" algn="l"/>
                <a:tab pos="102960" algn="l"/>
                <a:tab pos="552240" algn="l"/>
                <a:tab pos="1001520" algn="l"/>
                <a:tab pos="1450800" algn="l"/>
                <a:tab pos="1900080" algn="l"/>
                <a:tab pos="2349360" algn="l"/>
                <a:tab pos="2798640" algn="l"/>
                <a:tab pos="3247920" algn="l"/>
                <a:tab pos="3697200" algn="l"/>
                <a:tab pos="4146479" algn="l"/>
                <a:tab pos="4595760" algn="l"/>
                <a:tab pos="5045040" algn="l"/>
                <a:tab pos="5494320" algn="l"/>
                <a:tab pos="5943600" algn="l"/>
                <a:tab pos="6392520" algn="l"/>
                <a:tab pos="6841800" algn="l"/>
                <a:tab pos="7291080" algn="l"/>
                <a:tab pos="7740360" algn="l"/>
                <a:tab pos="8189640" algn="l"/>
                <a:tab pos="8638920" algn="l"/>
                <a:tab pos="8640720" algn="l"/>
                <a:tab pos="9090000" algn="l"/>
                <a:tab pos="9539280" algn="l"/>
                <a:tab pos="9988200" algn="l"/>
                <a:tab pos="10437480" algn="l"/>
                <a:tab pos="10439280" algn="l"/>
              </a:tabLst>
            </a:pPr>
            <a:r>
              <a:rPr lang="pl-PL" sz="2400" dirty="0">
                <a:solidFill>
                  <a:srgbClr val="000000"/>
                </a:solidFill>
                <a:latin typeface="Calibri" pitchFamily="34"/>
              </a:rPr>
              <a:t>- 2 tygodnie, jeżeli pracownik był zatrudniony   krócej niż 6 miesięcy,</a:t>
            </a:r>
          </a:p>
          <a:p>
            <a:pPr lvl="0" algn="just" hangingPunct="1">
              <a:lnSpc>
                <a:spcPct val="102000"/>
              </a:lnSpc>
              <a:buNone/>
              <a:tabLst>
                <a:tab pos="0" algn="l"/>
                <a:tab pos="102960" algn="l"/>
                <a:tab pos="552240" algn="l"/>
                <a:tab pos="1001520" algn="l"/>
                <a:tab pos="1450800" algn="l"/>
                <a:tab pos="1900080" algn="l"/>
                <a:tab pos="2349360" algn="l"/>
                <a:tab pos="2798640" algn="l"/>
                <a:tab pos="3247920" algn="l"/>
                <a:tab pos="3697200" algn="l"/>
                <a:tab pos="4146479" algn="l"/>
                <a:tab pos="4595760" algn="l"/>
                <a:tab pos="5045040" algn="l"/>
                <a:tab pos="5494320" algn="l"/>
                <a:tab pos="5943600" algn="l"/>
                <a:tab pos="6392520" algn="l"/>
                <a:tab pos="6841800" algn="l"/>
                <a:tab pos="7291080" algn="l"/>
                <a:tab pos="7740360" algn="l"/>
                <a:tab pos="8189640" algn="l"/>
                <a:tab pos="8638920" algn="l"/>
                <a:tab pos="8640720" algn="l"/>
                <a:tab pos="9090000" algn="l"/>
                <a:tab pos="9539280" algn="l"/>
                <a:tab pos="9988200" algn="l"/>
                <a:tab pos="10437480" algn="l"/>
                <a:tab pos="10439280" algn="l"/>
              </a:tabLst>
            </a:pPr>
            <a:r>
              <a:rPr lang="pl-PL" sz="2400" dirty="0">
                <a:solidFill>
                  <a:srgbClr val="000000"/>
                </a:solidFill>
                <a:latin typeface="Calibri" pitchFamily="34"/>
              </a:rPr>
              <a:t>- 1 miesiąc, jeżeli pracownik był zatrudniony co najmniej 6 miesięcy,</a:t>
            </a:r>
          </a:p>
          <a:p>
            <a:pPr lvl="0" algn="just" hangingPunct="1">
              <a:lnSpc>
                <a:spcPct val="102000"/>
              </a:lnSpc>
              <a:buNone/>
              <a:tabLst>
                <a:tab pos="0" algn="l"/>
                <a:tab pos="102960" algn="l"/>
                <a:tab pos="552240" algn="l"/>
                <a:tab pos="1001520" algn="l"/>
                <a:tab pos="1450800" algn="l"/>
                <a:tab pos="1900080" algn="l"/>
                <a:tab pos="2349360" algn="l"/>
                <a:tab pos="2798640" algn="l"/>
                <a:tab pos="3247920" algn="l"/>
                <a:tab pos="3697200" algn="l"/>
                <a:tab pos="4146479" algn="l"/>
                <a:tab pos="4595760" algn="l"/>
                <a:tab pos="5045040" algn="l"/>
                <a:tab pos="5494320" algn="l"/>
                <a:tab pos="5943600" algn="l"/>
                <a:tab pos="6392520" algn="l"/>
                <a:tab pos="6841800" algn="l"/>
                <a:tab pos="7291080" algn="l"/>
                <a:tab pos="7740360" algn="l"/>
                <a:tab pos="8189640" algn="l"/>
                <a:tab pos="8638920" algn="l"/>
                <a:tab pos="8640720" algn="l"/>
                <a:tab pos="9090000" algn="l"/>
                <a:tab pos="9539280" algn="l"/>
                <a:tab pos="9988200" algn="l"/>
                <a:tab pos="10437480" algn="l"/>
                <a:tab pos="10439280" algn="l"/>
              </a:tabLst>
            </a:pPr>
            <a:r>
              <a:rPr lang="pl-PL" sz="2400" dirty="0">
                <a:solidFill>
                  <a:srgbClr val="000000"/>
                </a:solidFill>
                <a:latin typeface="Calibri" pitchFamily="34"/>
              </a:rPr>
              <a:t>- 3 miesiące, jeżeli pracownik był zatrudniony co najmniej 3 lata.</a:t>
            </a:r>
          </a:p>
          <a:p>
            <a:pPr lvl="0" algn="just">
              <a:buNone/>
            </a:pPr>
            <a:r>
              <a:rPr lang="pl-PL" sz="2400" dirty="0">
                <a:solidFill>
                  <a:srgbClr val="0000FF"/>
                </a:solidFill>
                <a:latin typeface="Calibri" pitchFamily="34"/>
              </a:rPr>
              <a:t>W tym kontekście :</a:t>
            </a:r>
          </a:p>
          <a:p>
            <a:pPr lvl="0" algn="just" hangingPunct="1">
              <a:lnSpc>
                <a:spcPct val="102000"/>
              </a:lnSpc>
              <a:buNone/>
              <a:tabLst>
                <a:tab pos="0" algn="l"/>
                <a:tab pos="102960" algn="l"/>
                <a:tab pos="552240" algn="l"/>
                <a:tab pos="1001520" algn="l"/>
                <a:tab pos="1450800" algn="l"/>
                <a:tab pos="1900080" algn="l"/>
                <a:tab pos="2349360" algn="l"/>
                <a:tab pos="2798640" algn="l"/>
                <a:tab pos="3247920" algn="l"/>
                <a:tab pos="3697200" algn="l"/>
                <a:tab pos="4146479" algn="l"/>
                <a:tab pos="4595760" algn="l"/>
                <a:tab pos="5045040" algn="l"/>
                <a:tab pos="5494320" algn="l"/>
                <a:tab pos="5943600" algn="l"/>
                <a:tab pos="6392520" algn="l"/>
                <a:tab pos="6841800" algn="l"/>
                <a:tab pos="7291080" algn="l"/>
                <a:tab pos="7740360" algn="l"/>
                <a:tab pos="8189640" algn="l"/>
                <a:tab pos="8638920" algn="l"/>
                <a:tab pos="8640720" algn="l"/>
                <a:tab pos="9090000" algn="l"/>
                <a:tab pos="9539280" algn="l"/>
                <a:tab pos="9988200" algn="l"/>
                <a:tab pos="10437480" algn="l"/>
                <a:tab pos="10439280" algn="l"/>
              </a:tabLst>
            </a:pPr>
            <a:r>
              <a:rPr lang="pl-PL" sz="2400" dirty="0">
                <a:solidFill>
                  <a:srgbClr val="000000"/>
                </a:solidFill>
                <a:latin typeface="Calibri" pitchFamily="34"/>
              </a:rPr>
              <a:t>„O długości okresów wypowiedzenia decyduje okres zatrudnienia u danego pracodawcy liczony od dnia zawarcia umowy o pracę do daty jej rozwiązania z upływem okresu wypowiedzenia.”</a:t>
            </a:r>
          </a:p>
          <a:p>
            <a:pPr lvl="0" algn="just">
              <a:buNone/>
            </a:pPr>
            <a:r>
              <a:rPr lang="pl-PL" sz="2400" dirty="0">
                <a:solidFill>
                  <a:srgbClr val="000000"/>
                </a:solidFill>
                <a:latin typeface="Calibri" pitchFamily="34"/>
              </a:rPr>
              <a:t>wyrok SN z dnia 11 maja 1999 r. I PKN 34/99</a:t>
            </a:r>
          </a:p>
          <a:p>
            <a:pPr lvl="0" algn="just" hangingPunct="1">
              <a:lnSpc>
                <a:spcPct val="102000"/>
              </a:lnSpc>
              <a:buNone/>
              <a:tabLst>
                <a:tab pos="0" algn="l"/>
                <a:tab pos="102960" algn="l"/>
                <a:tab pos="552240" algn="l"/>
                <a:tab pos="1001520" algn="l"/>
                <a:tab pos="1450800" algn="l"/>
                <a:tab pos="1900080" algn="l"/>
                <a:tab pos="2349360" algn="l"/>
                <a:tab pos="2798640" algn="l"/>
                <a:tab pos="3247920" algn="l"/>
                <a:tab pos="3697200" algn="l"/>
                <a:tab pos="4146479" algn="l"/>
                <a:tab pos="4595760" algn="l"/>
                <a:tab pos="5045040" algn="l"/>
                <a:tab pos="5494320" algn="l"/>
                <a:tab pos="5943600" algn="l"/>
                <a:tab pos="6392520" algn="l"/>
                <a:tab pos="6841800" algn="l"/>
                <a:tab pos="7291080" algn="l"/>
                <a:tab pos="7740360" algn="l"/>
                <a:tab pos="8189640" algn="l"/>
                <a:tab pos="8638920" algn="l"/>
                <a:tab pos="8640720" algn="l"/>
                <a:tab pos="9090000" algn="l"/>
                <a:tab pos="9539280" algn="l"/>
                <a:tab pos="9988200" algn="l"/>
                <a:tab pos="10437480" algn="l"/>
                <a:tab pos="10439280" algn="l"/>
              </a:tabLst>
            </a:pPr>
            <a:endParaRPr lang="pl-PL" sz="2200" dirty="0">
              <a:latin typeface="Calibri" pitchFamily="34"/>
            </a:endParaRPr>
          </a:p>
          <a:p>
            <a:pPr lvl="0">
              <a:buNone/>
            </a:pPr>
            <a:endParaRPr lang="pl-PL" sz="2200" dirty="0">
              <a:latin typeface="Calibri" pitchFamily="34"/>
            </a:endParaRPr>
          </a:p>
        </p:txBody>
      </p:sp>
      <p:sp>
        <p:nvSpPr>
          <p:cNvPr id="4" name="Dowolny kształt 3"/>
          <p:cNvSpPr/>
          <p:nvPr/>
        </p:nvSpPr>
        <p:spPr>
          <a:xfrm>
            <a:off x="9180000" y="7128000"/>
            <a:ext cx="900000" cy="350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000" b="1" i="0" u="none" strike="noStrike">
              <a:ln>
                <a:noFill/>
              </a:ln>
              <a:solidFill>
                <a:srgbClr val="FFFFFF"/>
              </a:solidFill>
              <a:latin typeface="Verdana" pitchFamily="34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4ACCFE-13B1-41C4-B010-7F5A739610CF}" type="slidenum">
              <a:t>21</a:t>
            </a:fld>
            <a:endParaRPr lang="en-US"/>
          </a:p>
        </p:txBody>
      </p:sp>
      <p:sp>
        <p:nvSpPr>
          <p:cNvPr id="2" name="Symbol zastępczy numeru slajdu 3"/>
          <p:cNvSpPr/>
          <p:nvPr/>
        </p:nvSpPr>
        <p:spPr>
          <a:xfrm>
            <a:off x="8999640" y="7128000"/>
            <a:ext cx="1041119" cy="350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000" b="1" i="0" u="none" strike="noStrike">
              <a:ln>
                <a:noFill/>
              </a:ln>
              <a:solidFill>
                <a:srgbClr val="FFFFFF"/>
              </a:solidFill>
              <a:latin typeface="Verdana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Rectangle 1"/>
          <p:cNvSpPr/>
          <p:nvPr/>
        </p:nvSpPr>
        <p:spPr>
          <a:xfrm>
            <a:off x="276120" y="1477799"/>
            <a:ext cx="9552240" cy="2776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/>
          <a:lstStyle/>
          <a:p>
            <a:pPr marL="0" marR="0" lvl="0" indent="0" algn="ctr" rtl="0" hangingPunct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4400" b="0" i="0" u="none" strike="noStrike">
              <a:ln>
                <a:noFill/>
              </a:ln>
              <a:solidFill>
                <a:srgbClr val="FFFFFF"/>
              </a:solidFill>
              <a:latin typeface="Calibri" pitchFamily="34"/>
              <a:ea typeface="Arial Unicode MS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4400" b="0" i="0" u="none" strike="noStrike">
              <a:ln>
                <a:noFill/>
              </a:ln>
              <a:solidFill>
                <a:srgbClr val="FFFFFF"/>
              </a:solidFill>
              <a:latin typeface="Calibri" pitchFamily="34"/>
              <a:ea typeface="Arial Unicode MS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4400" b="0" i="0" u="none" strike="noStrike">
                <a:ln>
                  <a:noFill/>
                </a:ln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 </a:t>
            </a:r>
            <a:r>
              <a:rPr lang="pl-PL" sz="4400" b="1" i="0" u="none" strike="noStrike">
                <a:ln>
                  <a:noFill/>
                </a:ln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DZIĘKUJĘ PAŃSTWU ZA OBECNOŚĆ</a:t>
            </a:r>
          </a:p>
          <a:p>
            <a:pPr marL="0" marR="0" lvl="0" indent="0" algn="ctr" rtl="0" hangingPunct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4400" b="1" i="0" u="none" strike="noStrike">
                <a:ln>
                  <a:noFill/>
                </a:ln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I UWAGĘ</a:t>
            </a:r>
          </a:p>
          <a:p>
            <a:pPr marL="0" marR="0" lvl="0" indent="0" algn="just" rtl="0" hangingPunct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3600" b="1" i="0" u="none" strike="noStrike">
              <a:ln>
                <a:noFill/>
              </a:ln>
              <a:solidFill>
                <a:srgbClr val="FFFFFF"/>
              </a:solidFill>
              <a:latin typeface="Calibri" pitchFamily="34"/>
              <a:ea typeface="Arial Unicode MS" pitchFamily="2"/>
              <a:cs typeface="Tahoma" pitchFamily="2"/>
            </a:endParaRPr>
          </a:p>
        </p:txBody>
      </p:sp>
      <p:sp>
        <p:nvSpPr>
          <p:cNvPr id="4" name="Dowolny kształt 3"/>
          <p:cNvSpPr/>
          <p:nvPr/>
        </p:nvSpPr>
        <p:spPr>
          <a:xfrm>
            <a:off x="9180000" y="7128000"/>
            <a:ext cx="900000" cy="350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000" b="1" i="0" u="none" strike="noStrike">
              <a:ln>
                <a:noFill/>
              </a:ln>
              <a:solidFill>
                <a:srgbClr val="FFFFFF"/>
              </a:solidFill>
              <a:latin typeface="Verdana" pitchFamily="34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59792" y="2987749"/>
            <a:ext cx="719988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/>
              <a:t>Rodzaje umów o pracę (art. 25 § 1 </a:t>
            </a:r>
            <a:r>
              <a:rPr lang="pl-PL" sz="2800" b="1" dirty="0" err="1"/>
              <a:t>K.p</a:t>
            </a:r>
            <a:r>
              <a:rPr lang="pl-PL" sz="2800" b="1" dirty="0" smtClean="0"/>
              <a:t>.):</a:t>
            </a:r>
          </a:p>
          <a:p>
            <a:pPr algn="ctr"/>
            <a:endParaRPr lang="pl-PL" sz="2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na okres </a:t>
            </a:r>
            <a:r>
              <a:rPr lang="pl-PL" sz="2400" dirty="0" smtClean="0"/>
              <a:t>próbny</a:t>
            </a:r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na czas określony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na czas nieokreślony</a:t>
            </a:r>
          </a:p>
        </p:txBody>
      </p:sp>
    </p:spTree>
    <p:extLst>
      <p:ext uri="{BB962C8B-B14F-4D97-AF65-F5344CB8AC3E}">
        <p14:creationId xmlns:p14="http://schemas.microsoft.com/office/powerpoint/2010/main" val="209342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3808" y="2210178"/>
            <a:ext cx="92890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/>
              <a:t>UMOWA O PRACĘ NA OKRES PRÓBNY:</a:t>
            </a:r>
          </a:p>
          <a:p>
            <a:pPr algn="ctr"/>
            <a:endParaRPr lang="pl-PL" sz="2800" b="1" dirty="0" smtClean="0"/>
          </a:p>
          <a:p>
            <a:pPr algn="just"/>
            <a:r>
              <a:rPr lang="pl-PL" sz="2400" dirty="0" smtClean="0"/>
              <a:t>- zawierana </a:t>
            </a:r>
            <a:r>
              <a:rPr lang="pl-PL" sz="2400" dirty="0"/>
              <a:t>w celu sprawdzenia kwalifikacji pracownika i możliwości jego zatrudnienia w celu wykonywania pracy określonego rodzaju,</a:t>
            </a:r>
          </a:p>
          <a:p>
            <a:pPr algn="just"/>
            <a:r>
              <a:rPr lang="pl-PL" sz="2400" dirty="0" smtClean="0"/>
              <a:t>- zawierana </a:t>
            </a:r>
            <a:r>
              <a:rPr lang="pl-PL" sz="2400" dirty="0"/>
              <a:t>maksymalnie na okres 3 miesięcy,</a:t>
            </a:r>
          </a:p>
          <a:p>
            <a:pPr algn="just"/>
            <a:r>
              <a:rPr lang="pl-PL" sz="2400" dirty="0" smtClean="0"/>
              <a:t>- okres </a:t>
            </a:r>
            <a:r>
              <a:rPr lang="pl-PL" sz="2400" dirty="0"/>
              <a:t>wypowiedzenia wynosi:</a:t>
            </a:r>
          </a:p>
          <a:p>
            <a:pPr algn="just"/>
            <a:r>
              <a:rPr lang="pl-PL" sz="2400" dirty="0"/>
              <a:t>3 dni robocze, jeżeli okres próbny nie przekracza  2 tygodni,</a:t>
            </a:r>
          </a:p>
          <a:p>
            <a:pPr algn="just"/>
            <a:r>
              <a:rPr lang="pl-PL" sz="2400" dirty="0"/>
              <a:t>1 tydzień, jeżeli okres próbny jest dłuższy niż </a:t>
            </a:r>
            <a:r>
              <a:rPr lang="pl-PL" sz="2400" dirty="0" smtClean="0"/>
              <a:t>2 </a:t>
            </a:r>
            <a:r>
              <a:rPr lang="pl-PL" sz="2400" dirty="0"/>
              <a:t>tygodnie,</a:t>
            </a:r>
          </a:p>
          <a:p>
            <a:pPr algn="just"/>
            <a:r>
              <a:rPr lang="pl-PL" sz="2400" dirty="0"/>
              <a:t>2 tygodnie, jeżeli okres próbny wynosi 3 miesiące.</a:t>
            </a:r>
          </a:p>
        </p:txBody>
      </p:sp>
    </p:spTree>
    <p:extLst>
      <p:ext uri="{BB962C8B-B14F-4D97-AF65-F5344CB8AC3E}">
        <p14:creationId xmlns:p14="http://schemas.microsoft.com/office/powerpoint/2010/main" val="188340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75816" y="2764176"/>
            <a:ext cx="91450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/>
              <a:t>UMOWA O PRACĘ NA CZAS OKREŚLONY:</a:t>
            </a:r>
          </a:p>
          <a:p>
            <a:pPr algn="ctr"/>
            <a:endParaRPr lang="pl-PL" sz="2800" b="1" dirty="0" smtClean="0"/>
          </a:p>
          <a:p>
            <a:pPr algn="just"/>
            <a:r>
              <a:rPr lang="pl-PL" sz="2400" dirty="0" smtClean="0"/>
              <a:t>- wypowiedzenie </a:t>
            </a:r>
            <a:r>
              <a:rPr lang="pl-PL" sz="2400" dirty="0"/>
              <a:t>nie wymaga podania  uzasadnienia,</a:t>
            </a:r>
          </a:p>
          <a:p>
            <a:pPr algn="just"/>
            <a:r>
              <a:rPr lang="pl-PL" sz="2400" dirty="0" smtClean="0"/>
              <a:t>- okres </a:t>
            </a:r>
            <a:r>
              <a:rPr lang="pl-PL" sz="2400" dirty="0"/>
              <a:t>zatrudnienia na podstawie umowy na czas określony, jak również łączny okres zatrudnienia na podstawie </a:t>
            </a:r>
            <a:r>
              <a:rPr lang="pl-PL" sz="2400" dirty="0" smtClean="0"/>
              <a:t>umów </a:t>
            </a:r>
            <a:r>
              <a:rPr lang="pl-PL" sz="2400" dirty="0"/>
              <a:t>o pracę na czas określony zawieranych między tymi samymi stronami, nie może przekraczać 33 miesięcy, a łączna liczba tych umów nie może przekraczać 3 (art. 25(1) §  1 </a:t>
            </a:r>
            <a:r>
              <a:rPr lang="pl-PL" sz="2400" dirty="0" err="1"/>
              <a:t>K.p</a:t>
            </a:r>
            <a:r>
              <a:rPr lang="pl-PL" sz="2400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421724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31800" y="2210178"/>
            <a:ext cx="907300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/>
              <a:t>UMOWA O PRACĘ NA CZAS NIEOKREŚLONY:</a:t>
            </a:r>
          </a:p>
          <a:p>
            <a:pPr algn="ctr"/>
            <a:endParaRPr lang="pl-PL" sz="2800" b="1" dirty="0" smtClean="0"/>
          </a:p>
          <a:p>
            <a:r>
              <a:rPr lang="pl-PL" dirty="0" smtClean="0"/>
              <a:t>- </a:t>
            </a:r>
            <a:r>
              <a:rPr lang="pl-PL" sz="2400" dirty="0" smtClean="0"/>
              <a:t>ma </a:t>
            </a:r>
            <a:r>
              <a:rPr lang="pl-PL" sz="2400" dirty="0"/>
              <a:t>charakter bezterminowy,</a:t>
            </a:r>
          </a:p>
          <a:p>
            <a:r>
              <a:rPr lang="pl-PL" sz="2400" dirty="0" smtClean="0"/>
              <a:t>- długość </a:t>
            </a:r>
            <a:r>
              <a:rPr lang="pl-PL" sz="2400" dirty="0"/>
              <a:t>okresu wypowiedzenia jest uzależniona od okresu zatrudnienia:</a:t>
            </a:r>
          </a:p>
          <a:p>
            <a:r>
              <a:rPr lang="pl-PL" sz="2400" dirty="0"/>
              <a:t>2 tygodnie, jeżeli pracownik był zatrudniony krócej niż 6 miesięcy,</a:t>
            </a:r>
          </a:p>
          <a:p>
            <a:r>
              <a:rPr lang="pl-PL" sz="2400" dirty="0"/>
              <a:t>1 miesiąc, jeżeli pracownik był zatrudniony co najmniej 6 miesięcy,</a:t>
            </a:r>
          </a:p>
          <a:p>
            <a:r>
              <a:rPr lang="pl-PL" sz="2400" dirty="0"/>
              <a:t>3 miesiące, jeżeli pracownik był zatrudniony co najmniej 3 lata,</a:t>
            </a:r>
          </a:p>
          <a:p>
            <a:r>
              <a:rPr lang="pl-PL" sz="2400" dirty="0"/>
              <a:t>-   wypowiedzenie umowy na czas nieokreślony wymaga podania uzasadnienia.</a:t>
            </a:r>
          </a:p>
        </p:txBody>
      </p:sp>
    </p:spTree>
    <p:extLst>
      <p:ext uri="{BB962C8B-B14F-4D97-AF65-F5344CB8AC3E}">
        <p14:creationId xmlns:p14="http://schemas.microsoft.com/office/powerpoint/2010/main" val="148063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31800" y="3179674"/>
            <a:ext cx="9001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/>
              <a:t>SPOSOBY ROZWIĄZYWANIA UMÓW O PRACĘ:</a:t>
            </a:r>
          </a:p>
          <a:p>
            <a:pPr algn="ctr"/>
            <a:endParaRPr lang="pl-PL" sz="2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/>
              <a:t>porozumienie </a:t>
            </a:r>
            <a:r>
              <a:rPr lang="pl-PL" sz="2400" dirty="0"/>
              <a:t>stron</a:t>
            </a:r>
            <a:r>
              <a:rPr lang="pl-PL" sz="2400" dirty="0" smtClean="0"/>
              <a:t>,</a:t>
            </a:r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z zachowaniem okresu wypowiedzenia,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bez zachowania okresu wypowiedzenia,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z upływem czasu, na jaki została zawarta.</a:t>
            </a:r>
          </a:p>
        </p:txBody>
      </p:sp>
    </p:spTree>
    <p:extLst>
      <p:ext uri="{BB962C8B-B14F-4D97-AF65-F5344CB8AC3E}">
        <p14:creationId xmlns:p14="http://schemas.microsoft.com/office/powerpoint/2010/main" val="311426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6F05F9-D078-4EC8-BA0F-D658D5DC00AF}" type="slidenum">
              <a:t>8</a:t>
            </a:fld>
            <a:endParaRPr lang="en-US"/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999" y="0"/>
            <a:ext cx="9071640" cy="1368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360000" marR="360000" lvl="0">
              <a:buNone/>
            </a:pPr>
            <a:r>
              <a:rPr lang="en-US" sz="2800" b="1">
                <a:solidFill>
                  <a:srgbClr val="000000"/>
                </a:solidFill>
                <a:latin typeface="Calibri" pitchFamily="34"/>
              </a:rPr>
              <a:t>ZAKRES  ZMIAN DOTYCZĄCYCH UMÓW TERMINOWYCH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3999" y="1224000"/>
            <a:ext cx="9071640" cy="82436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9pPr>
          </a:lstStyle>
          <a:p>
            <a:pPr lvl="0" algn="just">
              <a:buNone/>
            </a:pPr>
            <a:r>
              <a:rPr lang="pl-PL" sz="2400" dirty="0">
                <a:latin typeface="Calibri" pitchFamily="34"/>
              </a:rPr>
              <a:t>Nowelizacja Kodeksu pracy, </a:t>
            </a:r>
            <a:r>
              <a:rPr lang="pl-PL" sz="2400" dirty="0" smtClean="0">
                <a:latin typeface="Calibri" pitchFamily="34"/>
              </a:rPr>
              <a:t>która weszła </a:t>
            </a:r>
            <a:r>
              <a:rPr lang="pl-PL" sz="2400" dirty="0">
                <a:latin typeface="Calibri" pitchFamily="34"/>
              </a:rPr>
              <a:t>w życie w dniu 22 lutego 2016 r., na podstawie ustawy z dnia 25.06.2015 r. przewiduje następujące kierunki zmian w zatrudnieniu na podstawie umów terminowych: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</a:rPr>
              <a:t>1. wykreślenie umów zawieranych na czas wykonania określonej pracy, </a:t>
            </a:r>
            <a:r>
              <a:rPr lang="pl-PL" sz="2400" dirty="0" smtClean="0">
                <a:latin typeface="Calibri" pitchFamily="34"/>
              </a:rPr>
              <a:t>       z </a:t>
            </a:r>
            <a:r>
              <a:rPr lang="pl-PL" sz="2400" dirty="0">
                <a:latin typeface="Calibri" pitchFamily="34"/>
              </a:rPr>
              <a:t>zastrzeżeniem, że do umów trwających w dniu wejścia w życie zmian, stosuje się przepisy dotychczasowe,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</a:rPr>
              <a:t>2. zmiana zasad zatrudniania na podstawie umów zawieranych na okres próbny,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</a:rPr>
              <a:t>3. wprowadzenie limitu w postaci ograniczenia czasookresu zatrudnienia na podstawie kolejno zawieranych umów na czas określony oraz zmiana limitu ilości zawieranych umów na czas określony,</a:t>
            </a:r>
          </a:p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>
              <a:buNone/>
            </a:pPr>
            <a:endParaRPr lang="pl-PL" sz="2200" dirty="0">
              <a:latin typeface="Calibri" pitchFamily="34"/>
            </a:endParaRPr>
          </a:p>
          <a:p>
            <a:pPr lvl="0">
              <a:buNone/>
            </a:pPr>
            <a:endParaRPr lang="pl-PL" sz="2200" dirty="0">
              <a:latin typeface="Calibri" pitchFamily="34"/>
            </a:endParaRPr>
          </a:p>
        </p:txBody>
      </p:sp>
      <p:sp>
        <p:nvSpPr>
          <p:cNvPr id="4" name="Dowolny kształt 3"/>
          <p:cNvSpPr/>
          <p:nvPr/>
        </p:nvSpPr>
        <p:spPr>
          <a:xfrm>
            <a:off x="9180000" y="7128000"/>
            <a:ext cx="900000" cy="350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000" b="1" i="0" u="none" strike="noStrike">
              <a:ln>
                <a:noFill/>
              </a:ln>
              <a:solidFill>
                <a:srgbClr val="FFFFFF"/>
              </a:solidFill>
              <a:latin typeface="Verdana" pitchFamily="34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152300-74DB-40CB-A714-35D3AD250DAC}" type="slidenum">
              <a:t>9</a:t>
            </a:fld>
            <a:endParaRPr lang="en-US"/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999" y="0"/>
            <a:ext cx="9071640" cy="1368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360000" marR="360000" lvl="0">
              <a:buNone/>
            </a:pPr>
            <a:r>
              <a:rPr lang="en-US" sz="2800" b="1">
                <a:solidFill>
                  <a:srgbClr val="000000"/>
                </a:solidFill>
                <a:latin typeface="Calibri" pitchFamily="34"/>
              </a:rPr>
              <a:t>ZAKRES  ZMIAN DOTYCZĄCYCH UMÓW TERMINOWYCH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3999" y="1224000"/>
            <a:ext cx="9071640" cy="82436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2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Verdana" pitchFamily="34"/>
                <a:ea typeface="Andale Sans UI" pitchFamily="2"/>
                <a:cs typeface="Tahoma" pitchFamily="2"/>
              </a:defRPr>
            </a:lvl9pPr>
          </a:lstStyle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 algn="just">
              <a:buNone/>
            </a:pPr>
            <a:r>
              <a:rPr lang="pl-PL" sz="2400" dirty="0">
                <a:solidFill>
                  <a:srgbClr val="000000"/>
                </a:solidFill>
                <a:latin typeface="Calibri" pitchFamily="34"/>
              </a:rPr>
              <a:t>4</a:t>
            </a:r>
            <a:r>
              <a:rPr lang="pl-PL" sz="2400" dirty="0" smtClean="0">
                <a:solidFill>
                  <a:srgbClr val="000000"/>
                </a:solidFill>
                <a:latin typeface="Calibri" pitchFamily="34"/>
              </a:rPr>
              <a:t>. likwidacja </a:t>
            </a:r>
            <a:r>
              <a:rPr lang="pl-PL" sz="2400" dirty="0">
                <a:solidFill>
                  <a:srgbClr val="000000"/>
                </a:solidFill>
                <a:latin typeface="Calibri" pitchFamily="34"/>
              </a:rPr>
              <a:t>regulacji, zgodnie z którą wypowiedzenie umowy na czas określony jest możliwe tylko wtedy, gdy została ona zawarta na okres powyżej 6 miesięcy i zastrzeżono możliwość jej wypowiedzenia,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</a:rPr>
              <a:t>5. </a:t>
            </a:r>
            <a:r>
              <a:rPr lang="pl-PL" sz="2400" dirty="0">
                <a:solidFill>
                  <a:srgbClr val="000000"/>
                </a:solidFill>
                <a:latin typeface="Calibri" pitchFamily="34"/>
              </a:rPr>
              <a:t>zrównanie okresów wypowiedzenia umów na czas </a:t>
            </a:r>
            <a:r>
              <a:rPr lang="pl-PL" sz="2400" dirty="0" smtClean="0">
                <a:solidFill>
                  <a:srgbClr val="000000"/>
                </a:solidFill>
                <a:latin typeface="Calibri" pitchFamily="34"/>
              </a:rPr>
              <a:t>określony                          </a:t>
            </a:r>
            <a:r>
              <a:rPr lang="pl-PL" sz="2400" dirty="0">
                <a:solidFill>
                  <a:srgbClr val="000000"/>
                </a:solidFill>
                <a:latin typeface="Calibri" pitchFamily="34"/>
              </a:rPr>
              <a:t>z umowami zawieranymi na czas nieokreślony,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</a:rPr>
              <a:t>6. uchylenie odrębnego, wynoszącego 3 dni robocze, okresu wypowiedzenia umowy na zastępstwo. Umowa na czas określony zawierana w tym celu, od 22 lutego 2016 r. będzie wypowiadana na zasadach dotyczących zwykłych umów na czas określony,</a:t>
            </a:r>
          </a:p>
          <a:p>
            <a:pPr lvl="0" algn="just">
              <a:buNone/>
            </a:pPr>
            <a:r>
              <a:rPr lang="pl-PL" sz="2400" dirty="0">
                <a:latin typeface="Calibri" pitchFamily="34"/>
              </a:rPr>
              <a:t>7. </a:t>
            </a:r>
            <a:r>
              <a:rPr lang="pl-PL" sz="2400" dirty="0">
                <a:solidFill>
                  <a:srgbClr val="000000"/>
                </a:solidFill>
                <a:latin typeface="Calibri" pitchFamily="34"/>
              </a:rPr>
              <a:t>wprowadzenie regulacji dotyczącej zwolnienia z obowiązku świadczenia pracy w okresie </a:t>
            </a:r>
            <a:r>
              <a:rPr lang="pl-PL" sz="2400" dirty="0" smtClean="0">
                <a:solidFill>
                  <a:srgbClr val="000000"/>
                </a:solidFill>
                <a:latin typeface="Calibri" pitchFamily="34"/>
              </a:rPr>
              <a:t>wypowiedzenia – art. 36(2) </a:t>
            </a:r>
            <a:r>
              <a:rPr lang="pl-PL" sz="2400" dirty="0" err="1" smtClean="0">
                <a:solidFill>
                  <a:srgbClr val="000000"/>
                </a:solidFill>
                <a:latin typeface="Calibri" pitchFamily="34"/>
              </a:rPr>
              <a:t>k.p</a:t>
            </a:r>
            <a:r>
              <a:rPr lang="pl-PL" sz="2400" dirty="0" smtClean="0">
                <a:solidFill>
                  <a:srgbClr val="000000"/>
                </a:solidFill>
                <a:latin typeface="Calibri" pitchFamily="34"/>
              </a:rPr>
              <a:t>.</a:t>
            </a:r>
            <a:endParaRPr lang="pl-PL" sz="2400" dirty="0">
              <a:solidFill>
                <a:srgbClr val="000000"/>
              </a:solidFill>
              <a:latin typeface="Calibri" pitchFamily="34"/>
            </a:endParaRPr>
          </a:p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 algn="just">
              <a:buNone/>
            </a:pPr>
            <a:endParaRPr lang="pl-PL" sz="2400" dirty="0">
              <a:latin typeface="Calibri" pitchFamily="34"/>
            </a:endParaRPr>
          </a:p>
          <a:p>
            <a:pPr lvl="0">
              <a:buNone/>
            </a:pPr>
            <a:endParaRPr lang="pl-PL" sz="2200" dirty="0">
              <a:latin typeface="Calibri" pitchFamily="34"/>
            </a:endParaRPr>
          </a:p>
          <a:p>
            <a:pPr lvl="0">
              <a:buNone/>
            </a:pPr>
            <a:endParaRPr lang="pl-PL" sz="2200" dirty="0">
              <a:latin typeface="Calibri" pitchFamily="34"/>
            </a:endParaRPr>
          </a:p>
        </p:txBody>
      </p:sp>
      <p:sp>
        <p:nvSpPr>
          <p:cNvPr id="4" name="Dowolny kształt 3"/>
          <p:cNvSpPr/>
          <p:nvPr/>
        </p:nvSpPr>
        <p:spPr>
          <a:xfrm>
            <a:off x="9180000" y="7128000"/>
            <a:ext cx="900000" cy="350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000" b="1" i="0" u="none" strike="noStrike">
              <a:ln>
                <a:noFill/>
              </a:ln>
              <a:solidFill>
                <a:srgbClr val="FFFFFF"/>
              </a:solidFill>
              <a:latin typeface="Verdana" pitchFamily="34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3modI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10096</TotalTime>
  <Words>1030</Words>
  <Application>Microsoft Office PowerPoint</Application>
  <PresentationFormat>Niestandardowy</PresentationFormat>
  <Paragraphs>156</Paragraphs>
  <Slides>21</Slides>
  <Notes>14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cs3modII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ZAKRES  ZMIAN DOTYCZĄCYCH UMÓW TERMINOWYCH</vt:lpstr>
      <vt:lpstr>ZAKRES  ZMIAN DOTYCZĄCYCH UMÓW TERMINOWYCH</vt:lpstr>
      <vt:lpstr>ZMIANY W UMOWACH NA OKRES PRÓBNY</vt:lpstr>
      <vt:lpstr>ZMIANY W UMOWACH NA CZAS OKREŚLONY</vt:lpstr>
      <vt:lpstr>ZMIANY W UMOWACH NA CZAS OKREŚLONY</vt:lpstr>
      <vt:lpstr>ZMIANY W UMOWACH NA CZAS OKREŚLONY</vt:lpstr>
      <vt:lpstr>3) w celu wykonywania pracy przez okres kadencji, 4) gdy pracodawca wskaże obiektywne przyczyny leżące po jego stronie - jeżeli ich zawarcie w danym przypadku służy zaspokojeniu rzeczywistego okresowego zapotrzebowania i jest niezbędne w tym zakresie w świetle wszystkich okoliczności zawarcia umowy;  Zawarcie takiej umowy jest zatem możliwe gdy spełnione są łącznie następujące warunki: istnieją obiektywne przyczyny uzasadniające zawarcie takiej umowy – obiektywne przyczyny mogą dotyczyć zarówno samego pracodawcy( np. większa liczba zamówień wynikająca z zawarcia długookresowej umowy dostawy) lub prowadzonej przez pracodawcę działalności (prowadzenie inwestycji o określonych ramach czasowych); przyczyny te leżą po stronie pracodawcy; zapotrzebowanie na taką czasową pracę jest rzeczywiste; zapotrzebowanie ma charakter okresowy; dodatkowo wszystkie okoliczności zawarcia umowy powinny wskazywać na niezbędność stosowania takiej formy zatrudnienia;</vt:lpstr>
      <vt:lpstr>ZMIANY W UMOWACH NA CZAS OKREŚLONY</vt:lpstr>
      <vt:lpstr>ZMIANY W UMOWACH NA CZAS OKREŚLONY</vt:lpstr>
      <vt:lpstr>PRZEPISY PRZEJŚCIOWE</vt:lpstr>
      <vt:lpstr>PRZEPISY PRZEJSCIOWE – LIMIT 33 MIESIĘCY I 3 UMÓW</vt:lpstr>
      <vt:lpstr>PRZEPISY PRZEJŚCIOWE - WYPOWIEDZENIE</vt:lpstr>
      <vt:lpstr>PRZEPISY PRZEJŚCIOWE - WYPOWIEDZENIA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Blue Template</dc:title>
  <dc:subject>Szablon stworzony na potrzeby konkursu zorganizowanego przez Wordlabel.</dc:subject>
  <dc:creator>Jagoda Doroszko</dc:creator>
  <cp:keywords>tła prezentacji</cp:keywords>
  <dc:description>Autor: &lt;a href="mailto:auxaliutis@gmail.com"&gt;Antanas Stasius&lt;/a&gt;</dc:description>
  <cp:lastModifiedBy>Jagoda Doroszko</cp:lastModifiedBy>
  <cp:revision>465</cp:revision>
  <dcterms:created xsi:type="dcterms:W3CDTF">2010-09-03T22:03:29Z</dcterms:created>
  <dcterms:modified xsi:type="dcterms:W3CDTF">2016-04-11T07:15:24Z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ddress">
    <vt:lpwstr>Dūkštų g. 5-66, Vilnius, 07176, Lithuania.</vt:lpwstr>
  </property>
  <property fmtid="{D5CDD505-2E9C-101B-9397-08002B2CF9AE}" pid="3" name="License">
    <vt:lpwstr>GNU LGPL</vt:lpwstr>
  </property>
  <property fmtid="{D5CDD505-2E9C-101B-9397-08002B2CF9AE}" pid="4" name="Name">
    <vt:lpwstr>Antanas Stasius</vt:lpwstr>
  </property>
  <property fmtid="{D5CDD505-2E9C-101B-9397-08002B2CF9AE}" pid="5" name="e-mail">
    <vt:lpwstr>auxaliutis@gmail.com</vt:lpwstr>
  </property>
</Properties>
</file>